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4" r:id="rId9"/>
    <p:sldId id="263" r:id="rId10"/>
    <p:sldId id="266" r:id="rId11"/>
    <p:sldId id="265" r:id="rId12"/>
    <p:sldId id="269" r:id="rId13"/>
    <p:sldId id="267" r:id="rId14"/>
    <p:sldId id="268" r:id="rId15"/>
    <p:sldId id="270" r:id="rId16"/>
    <p:sldId id="274" r:id="rId17"/>
    <p:sldId id="273" r:id="rId18"/>
    <p:sldId id="272" r:id="rId19"/>
    <p:sldId id="271" r:id="rId20"/>
    <p:sldId id="277" r:id="rId21"/>
    <p:sldId id="275" r:id="rId22"/>
    <p:sldId id="276" r:id="rId23"/>
    <p:sldId id="278" r:id="rId24"/>
    <p:sldId id="279" r:id="rId25"/>
    <p:sldId id="280" r:id="rId26"/>
    <p:sldId id="282" r:id="rId27"/>
    <p:sldId id="283" r:id="rId28"/>
    <p:sldId id="284" r:id="rId29"/>
    <p:sldId id="281"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4" r:id="rId48"/>
    <p:sldId id="305" r:id="rId49"/>
    <p:sldId id="307" r:id="rId50"/>
    <p:sldId id="306" r:id="rId51"/>
    <p:sldId id="30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37" autoAdjust="0"/>
  </p:normalViewPr>
  <p:slideViewPr>
    <p:cSldViewPr>
      <p:cViewPr>
        <p:scale>
          <a:sx n="50" d="100"/>
          <a:sy n="50" d="100"/>
        </p:scale>
        <p:origin x="-1002"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EF4C7E-7C4F-4E41-BA08-F8AFC2F6E8E9}" type="slidenum">
              <a:rPr lang="en-US" smtClean="0"/>
              <a:pPr/>
              <a:t>‹#›</a:t>
            </a:fld>
            <a:endParaRPr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1893F1-3ABB-4FAF-9002-65F7E07BDF8F}" type="datetimeFigureOut">
              <a:rPr lang="en-US" smtClean="0"/>
              <a:pPr/>
              <a:t>10/12/2009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CEF4C7E-7C4F-4E41-BA08-F8AFC2F6E8E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circle/>
    <p:sndAc>
      <p:stSnd>
        <p:snd r:embed="rId1" name="chimes.wav" builtIn="1"/>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1893F1-3ABB-4FAF-9002-65F7E07BDF8F}" type="datetimeFigureOut">
              <a:rPr lang="en-US" smtClean="0"/>
              <a:pPr/>
              <a:t>10/12/2009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CEF4C7E-7C4F-4E41-BA08-F8AFC2F6E8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ircle/>
    <p:sndAc>
      <p:stSnd>
        <p:snd r:embed="rId13" name="chimes.wav" builtIn="1"/>
      </p:stSnd>
    </p:sndAc>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0"/>
            <a:ext cx="5029200" cy="917575"/>
          </a:xfrm>
        </p:spPr>
        <p:txBody>
          <a:bodyPr>
            <a:normAutofit/>
          </a:bodyPr>
          <a:lstStyle/>
          <a:p>
            <a:r>
              <a:rPr lang="en-US" b="1">
                <a:latin typeface="Arial Rounded MT Bold" pitchFamily="34" charset="0"/>
              </a:rPr>
              <a:t>Virus </a:t>
            </a:r>
            <a:r>
              <a:rPr lang="en-US" b="1" err="1">
                <a:latin typeface="Arial Rounded MT Bold" pitchFamily="34" charset="0"/>
              </a:rPr>
              <a:t>Komputer</a:t>
            </a:r>
            <a:r>
              <a:rPr lang="en-US" b="1">
                <a:latin typeface="Arial Rounded MT Bold" pitchFamily="34" charset="0"/>
              </a:rPr>
              <a:t> ?</a:t>
            </a:r>
            <a:endParaRPr lang="en-US">
              <a:latin typeface="Arial Rounded MT Bold" pitchFamily="34" charset="0"/>
            </a:endParaRPr>
          </a:p>
        </p:txBody>
      </p:sp>
      <p:sp>
        <p:nvSpPr>
          <p:cNvPr id="11265" name="Rectangle 1"/>
          <p:cNvSpPr>
            <a:spLocks noChangeArrowheads="1"/>
          </p:cNvSpPr>
          <p:nvPr/>
        </p:nvSpPr>
        <p:spPr bwMode="auto">
          <a:xfrm>
            <a:off x="228600" y="914400"/>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Definisi</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tentang</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virus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komputer</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yang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dikemukakan</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oleh</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pakar</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virus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komputer</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Fred Cohen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mendefinisikan</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virus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komputer</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sebagai</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err="1" smtClean="0">
                <a:ln>
                  <a:noFill/>
                </a:ln>
                <a:solidFill>
                  <a:srgbClr val="000000"/>
                </a:solidFill>
                <a:effectLst/>
                <a:latin typeface="Arial" pitchFamily="34" charset="0"/>
                <a:ea typeface="Times New Roman" pitchFamily="18" charset="0"/>
                <a:cs typeface="Arial" pitchFamily="34" charset="0"/>
              </a:rPr>
              <a:t>berikut</a:t>
            </a: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304800" y="2521327"/>
            <a:ext cx="8534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A program that can infect other programs by modifying them to include a slightly altered copy of itself. A virus can spread throughout a computer system or network using the authorization of every user using it to infect their programs. Every program that gets infected can also act as a virus thus the Infection grows.</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304800"/>
            <a:ext cx="85344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4"/>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Download file</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Jika suatu saat kita bermain dalam jaringan (misalnya internet) dan kita berniat mengambil suatu file (istilah kerennya</a:t>
            </a:r>
            <a:r>
              <a:rPr kumimoji="0" lang="en-US" sz="2800" b="0" i="0" u="none" strike="noStrike" cap="none" normalizeH="0" smtClean="0">
                <a:ln>
                  <a:noFill/>
                </a:ln>
                <a:solidFill>
                  <a:srgbClr val="000000"/>
                </a:solidFill>
                <a:effectLst/>
                <a:latin typeface="Arial Rounded MT Bold" pitchFamily="34" charset="0"/>
                <a:ea typeface="Times New Roman" pitchFamily="18" charset="0"/>
                <a:cs typeface="Arial" pitchFamily="34" charset="0"/>
              </a:rPr>
              <a:t>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download), sudah seharusnya kita berhati-hati. Siapa tahu, file yang kita download terdapat virusnya, Untuk menanggulangi masalah itu tentunya, kita harus memasangkan program antivirus yang andal pada sistem komputer yang kita pakai. Juga, kita harus rajin-rajin meng-update (memperbarui) program antivirus yang kita pakai sehingga dapat mengenali virus-virus yang terbaru.</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304800"/>
            <a:ext cx="8534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5"/>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 tambahan pada e-mail</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525463" lvl="1" eaLnBrk="0" fontAlgn="base" hangingPunct="0">
              <a:spcBef>
                <a:spcPct val="0"/>
              </a:spcBef>
              <a:spcAft>
                <a:spcPct val="0"/>
              </a:spcAft>
            </a:pP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E-mail memang sudah sedemikian dibutuhkan oleh pemakai komputer. Biasanya surat elektronik yang kita terima akan disertai dengan file tambahan (attachment).</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525463" lvl="1" eaLnBrk="0" fontAlgn="base" hangingPunct="0">
              <a:spcBef>
                <a:spcPct val="0"/>
              </a:spcBef>
              <a:spcAft>
                <a:spcPct val="0"/>
              </a:spcAft>
            </a:pP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Berhati-hatilah dalam membuka file tambahan yang ada pada e-mail. Banyak kasus mengindikasikan, penyebaran virus via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attachment </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banyak terjadi.</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304800"/>
            <a:ext cx="853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UcPeriod" startAt="6"/>
              <a:tabLst/>
            </a:pPr>
            <a:r>
              <a:rPr kumimoji="0" lang="en-US" sz="2400" b="1"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Pertukaran</a:t>
            </a:r>
            <a:r>
              <a:rPr kumimoji="0" lang="en-US" sz="24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a:t>
            </a:r>
            <a:endParaRPr kumimoji="0" lang="en-US" sz="2400" b="0" i="0" u="none" strike="noStrike" cap="none" normalizeH="0" baseline="0" smtClean="0">
              <a:ln>
                <a:noFill/>
              </a:ln>
              <a:solidFill>
                <a:schemeClr val="tx1"/>
              </a:solidFill>
              <a:effectLst/>
              <a:latin typeface="Arial Rounded MT Bold" pitchFamily="34" charset="0"/>
              <a:cs typeface="Arial" pitchFamily="34" charset="0"/>
            </a:endParaRPr>
          </a:p>
          <a:p>
            <a:pPr marL="457200" lvl="2" eaLnBrk="0" fontAlgn="base" hangingPunct="0">
              <a:spcBef>
                <a:spcPct val="0"/>
              </a:spcBef>
              <a:spcAft>
                <a:spcPct val="0"/>
              </a:spcAft>
            </a:pP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Istilah</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kerennya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adalah</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swaping</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Terkadang</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memang</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pertukaran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pinjam</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meminjam</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antar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pemakai</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komputer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sulit</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untuk</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dihindarkan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Jika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yang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pinjam</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ternyata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berisi</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tentu</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amat</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berisiko</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bagi</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kelangsungan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hidup</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sistem</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komputer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krta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Jika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memang</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tak</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ada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pilihan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untuk</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tidak</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bertukar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maka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wajib</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memeriksa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kesehatan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kebersihan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keberadaan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Periksalah</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dengan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program-program antivirus yang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andal</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Jika</a:t>
            </a:r>
            <a:r>
              <a:rPr kumimoji="0" lang="en-US" sz="24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ternyata</a:t>
            </a:r>
            <a:r>
              <a:rPr kumimoji="0" lang="en-US" sz="24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program-program antivirus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tersebut</a:t>
            </a:r>
            <a:r>
              <a:rPr kumimoji="0" lang="en-US" sz="24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tidak</a:t>
            </a:r>
            <a:r>
              <a:rPr kumimoji="0" lang="en-US" sz="24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berhasil</a:t>
            </a:r>
            <a:r>
              <a:rPr kumimoji="0" lang="en-US" sz="24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menemukannya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C00000"/>
                </a:solidFill>
                <a:effectLst/>
                <a:latin typeface="Arial Rounded MT Bold" pitchFamily="34" charset="0"/>
                <a:ea typeface="Times New Roman" pitchFamily="18" charset="0"/>
                <a:cs typeface="Arial" pitchFamily="34" charset="0"/>
              </a:rPr>
              <a:t>namun</a:t>
            </a:r>
            <a:r>
              <a:rPr kumimoji="0" lang="en-US" sz="2400" b="0" i="0" u="none" strike="noStrike" cap="none" normalizeH="0" baseline="0" smtClean="0">
                <a:ln>
                  <a:noFill/>
                </a:ln>
                <a:solidFill>
                  <a:srgbClr val="C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C00000"/>
                </a:solidFill>
                <a:effectLst/>
                <a:latin typeface="Arial Rounded MT Bold" pitchFamily="34" charset="0"/>
                <a:ea typeface="Times New Roman" pitchFamily="18" charset="0"/>
                <a:cs typeface="Arial" pitchFamily="34" charset="0"/>
              </a:rPr>
              <a:t>sebenarnya</a:t>
            </a:r>
            <a:r>
              <a:rPr kumimoji="0" lang="en-US" sz="2400" b="0" i="0" u="none" strike="noStrike" cap="none" normalizeH="0" baseline="0" smtClean="0">
                <a:ln>
                  <a:noFill/>
                </a:ln>
                <a:solidFill>
                  <a:srgbClr val="C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C00000"/>
                </a:solidFill>
                <a:effectLst/>
                <a:latin typeface="Arial Rounded MT Bold" pitchFamily="34" charset="0"/>
                <a:ea typeface="Times New Roman" pitchFamily="18" charset="0"/>
                <a:cs typeface="Arial" pitchFamily="34" charset="0"/>
              </a:rPr>
              <a:t>pada</a:t>
            </a:r>
            <a:r>
              <a:rPr kumimoji="0" lang="en-US" sz="2400" b="0" i="0" u="none" strike="noStrike" cap="none" normalizeH="0" baseline="0" smtClean="0">
                <a:ln>
                  <a:noFill/>
                </a:ln>
                <a:solidFill>
                  <a:srgbClr val="C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C00000"/>
                </a:solidFill>
                <a:effectLst/>
                <a:latin typeface="Arial Rounded MT Bold" pitchFamily="34" charset="0"/>
                <a:ea typeface="Times New Roman" pitchFamily="18" charset="0"/>
                <a:cs typeface="Arial" pitchFamily="34" charset="0"/>
              </a:rPr>
              <a:t>tersebut</a:t>
            </a:r>
            <a:r>
              <a:rPr kumimoji="0" lang="en-US" sz="2400" b="0" i="0" u="none" strike="noStrike" cap="none" normalizeH="0" baseline="0" smtClean="0">
                <a:ln>
                  <a:noFill/>
                </a:ln>
                <a:solidFill>
                  <a:srgbClr val="C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C00000"/>
                </a:solidFill>
                <a:effectLst/>
                <a:latin typeface="Arial Rounded MT Bold" pitchFamily="34" charset="0"/>
                <a:ea typeface="Times New Roman" pitchFamily="18" charset="0"/>
                <a:cs typeface="Arial" pitchFamily="34" charset="0"/>
              </a:rPr>
              <a:t>terdapat</a:t>
            </a:r>
            <a:r>
              <a:rPr kumimoji="0" lang="en-US" sz="2400" b="0" i="0" u="none" strike="noStrike" cap="none" normalizeH="0" baseline="0" smtClean="0">
                <a:ln>
                  <a:noFill/>
                </a:ln>
                <a:solidFill>
                  <a:srgbClr val="C00000"/>
                </a:solidFill>
                <a:effectLst/>
                <a:latin typeface="Arial Rounded MT Bold" pitchFamily="34" charset="0"/>
                <a:ea typeface="Times New Roman" pitchFamily="18" charset="0"/>
                <a:cs typeface="Arial" pitchFamily="34" charset="0"/>
              </a:rPr>
              <a:t> virus</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apa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boleh</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buat</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akan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menyebar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pada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sistem</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komputer</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Oleh</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karena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itu</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minimalkan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pertukaran</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disk,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jika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tidak</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4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terpaksa</a:t>
            </a: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endParaRPr kumimoji="0" lang="en-US" sz="24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92505" y="216568"/>
            <a:ext cx="875899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7"/>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Software demo</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04825" lvl="2"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Ada software demo yang disisipi virus. Program demo memang menarik dan memang memancing rasa ingin tahu kita untuk mencobanya. Faktor lain yang membuat kita bersemangat menggebu-gebu mencobanya adalah karena gratis.</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14350" indent="-514350" fontAlgn="base">
              <a:spcBef>
                <a:spcPct val="0"/>
              </a:spcBef>
              <a:spcAft>
                <a:spcPct val="0"/>
              </a:spcAft>
              <a:buFont typeface="+mj-lt"/>
              <a:buAutoNum type="alphaUcPeriod" startAt="7"/>
            </a:pPr>
            <a:r>
              <a:rPr lang="en-US" sz="2800" b="1">
                <a:solidFill>
                  <a:srgbClr val="000000"/>
                </a:solidFill>
                <a:latin typeface="Arial Rounded MT Bold" pitchFamily="34" charset="0"/>
                <a:ea typeface="Times New Roman" pitchFamily="18" charset="0"/>
                <a:cs typeface="Arial" pitchFamily="34" charset="0"/>
              </a:rPr>
              <a:t>Lab komputer</a:t>
            </a:r>
          </a:p>
          <a:p>
            <a:pPr marL="504825" marR="0" lvl="2" indent="0" eaLnBrk="0" fontAlgn="base" hangingPunct="0">
              <a:lnSpc>
                <a:spcPct val="100000"/>
              </a:lnSpc>
              <a:spcBef>
                <a:spcPct val="0"/>
              </a:spcBef>
              <a:spcAft>
                <a:spcPct val="0"/>
              </a:spcAft>
              <a:buClrTx/>
              <a:buSzTx/>
              <a:buFontTx/>
              <a:buNone/>
              <a:tabLst/>
            </a:pPr>
            <a:r>
              <a:rPr lang="en-US" sz="2800">
                <a:solidFill>
                  <a:srgbClr val="000000"/>
                </a:solidFill>
                <a:latin typeface="Arial Rounded MT Bold" pitchFamily="34" charset="0"/>
                <a:ea typeface="Times New Roman" pitchFamily="18" charset="0"/>
                <a:cs typeface="Arial" pitchFamily="34" charset="0"/>
              </a:rPr>
              <a:t>Pada saat kita memakai komputer di suatu laboratorium komputer, tingkatkan kewaspadaan. Bagaimanapun yang memakai jasa lab komputer adalah banyak pemakai. Kita tidak tahu pasti apa yang sebenarnya telah terjadi pada komputer-komputer yang berada di lab komputer.</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60020" y="228600"/>
            <a:ext cx="88011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File-file Berbahaya</a:t>
            </a:r>
            <a:endParaRPr kumimoji="0" lang="en-US" sz="36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 yang mudah terserang virus digolongkan menjadi dua jenis utama pada file komputer, jika hal ini diiakukan secara global.</a:t>
            </a:r>
            <a:endParaRPr kumimoji="0" lang="en-US" sz="3600" b="0" i="0" u="none" strike="noStrike" cap="none" normalizeH="0" baseline="0" smtClean="0">
              <a:ln>
                <a:noFill/>
              </a:ln>
              <a:solidFill>
                <a:schemeClr val="tx1"/>
              </a:solidFill>
              <a:effectLst/>
              <a:latin typeface="Arial Rounded MT Bold" pitchFamily="34" charset="0"/>
              <a:cs typeface="Arial" pitchFamily="34" charset="0"/>
            </a:endParaRPr>
          </a:p>
          <a:p>
            <a:pPr marL="525463" marR="0" lvl="0" indent="-525463"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 yang langsung dijalankan (dieksekusi) oleh sistem operasi. Seperti file dengan ekstensi EXE, COM. dan BAT.</a:t>
            </a:r>
          </a:p>
          <a:p>
            <a:pPr marL="525463" marR="0" lvl="0" indent="-525463" algn="l" defTabSz="914400" rtl="0" eaLnBrk="0" fontAlgn="base" latinLnBrk="0" hangingPunct="0">
              <a:lnSpc>
                <a:spcPct val="100000"/>
              </a:lnSpc>
              <a:spcBef>
                <a:spcPct val="0"/>
              </a:spcBef>
              <a:spcAft>
                <a:spcPct val="0"/>
              </a:spcAft>
              <a:buClrTx/>
              <a:buSzTx/>
              <a:buFont typeface="+mj-lt"/>
              <a:buAutoNum type="arabicPeriod"/>
              <a:tabLst/>
            </a:pP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Jenis file data. Misalnya file dengan ekstensi DAT, TXT, DOC</a:t>
            </a:r>
            <a:r>
              <a:rPr kumimoji="0" lang="en-US" sz="36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8758" y="192505"/>
            <a:ext cx="863867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Jika suatu saat kita bekerja dengan komputer maka file-file dengan ekstensi berikut ini perlu kita waspadai.</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409575" marR="0" lvl="0" indent="-4095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Exe</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execute.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 jenis ini karena dapat dijalankan langsung dari sistem operasi tentu saja merupakan sasaran empuk bagi virus. Dengan menempelkan dirinya pada file jenis exe ini, virus dapat dengan mudah menyebar</a:t>
            </a:r>
            <a:endPar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endParaRPr>
          </a:p>
          <a:p>
            <a:pPr marL="409575" marR="0" lvl="0" indent="-4095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Com</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command, ia juga merupakan file yang dapat dijalankan langsung oleh sistem operasi. Jika virus berhasil menginfeksinya maka penyebarannya akan lebih cepat.</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04800" y="381000"/>
            <a:ext cx="859856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11163" marR="0" lvl="0" indent="-411163"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Doc</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document Fite ini dihasilkan oleh program Microsoft Word, sebuah program pengolah kata yang banyak dipakai oleh pemakai komputer. File ini secara prinsip adalah fife data. Namun file tersebut dimuati oleh suatu data pemrograman (VBA) dlsinilah letak bertahayanya.</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411163" marR="0" lvl="0" indent="-411163"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XIs</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Excelsheet File ini merupakan file jenis data yang dihasilkan oleh program spreadsheet milik Microsoft, yaitu Excel. Sama halnya file milik Word, biarpun ia secara prinsip sebagai file data, tapi dapat disisipi dengan perintah bahasa pemrograman visual basic for application (VBA).</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68442" y="399157"/>
            <a:ext cx="873492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9575" marR="0" lvl="0" indent="-4095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Mdb</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Microsoft DataBase. File jenis data yang dibentuk dari program database milik Microsoft yang bernama Access. Alasannya sama dengan jenis file doc dan xls.</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409575" marR="0" lvl="0" indent="-4095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Zip</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Kita menempatkan data ke suatu file dengan program WinZip, maka akan dibentuk suatu fite wadah yang diberi akhiran (ekstensi) zip. Virus dapat menginfeksi file jenis Zip. Caranya adalah menginfeksi file-file executable atau data yang telah dimampatkan di dalamnya.</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92505" y="144379"/>
            <a:ext cx="880711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9575" marR="0" lvl="0" indent="-4095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Arj</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File dengan ekstensi ini juga berguna untuk mengindikasikan bahwa file tersebut adalah file hasil pemampatan data. Mirip dengan file zip.</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409575" marR="0" lvl="0" indent="-4095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Ovl</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Singkatan dari overlay. File jenis overlay ini, biasanya dipakai oleh file jenis executable (exe atau com) untuk mendukung kinerjanya. Caranya dengan meletakkan sebagian rutin programnya (modulnya) ke file overlay ini.</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409575" marR="0" lvl="0" indent="-409575"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Bin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File ini juga rawan serangan virus. Biasanya file ini berhubungan dengan </a:t>
            </a:r>
            <a:r>
              <a:rPr kumimoji="0" lang="en-US" sz="32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boot </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sector image.</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60020" y="304800"/>
            <a:ext cx="88011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Drv</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File device driver ini sering juga menjadi incaran virus. Karena sebagai driver, file ini akan sering diakses oleh program.</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Sys</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File jenis system, Juga harus diwaspadai. Virus mengincarnya karena file ini erat kaitannya dengan pemakaian pada sistem komputer</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Xta</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dan Xlt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Kedua jenis file yang dipakai oteh Microsoft Excel ini, perlu diwaspadai. Karena juga merupakan titik rawan yang kadang dipakai virus untuk menyebar,</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Scr</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File jenis scr (screen saver) pun terkadang dimanfaatkan oleh virus untuk menggandakan diri.</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1"/>
            <a:ext cx="8686800" cy="5078313"/>
          </a:xfrm>
          <a:prstGeom prst="rect">
            <a:avLst/>
          </a:prstGeom>
        </p:spPr>
        <p:txBody>
          <a:bodyPr wrap="square">
            <a:spAutoFit/>
          </a:bodyPr>
          <a:lstStyle/>
          <a:p>
            <a:r>
              <a:rPr lang="en-US" sz="3600">
                <a:latin typeface="Arial Rounded MT Bold" pitchFamily="34" charset="0"/>
              </a:rPr>
              <a:t>Secara ringkas virus komputer adaiah suatu program yang dapat menggandakan dirinya. Untuk dapat menggandakan dirinya sendiri, ia akan menempelkan sebagian atau seluruh dirinya to file program lainnya dan akan aktif setiap kali program atau file yang ditempeli tersebut dijalankan.</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078313"/>
          </a:xfrm>
          <a:prstGeom prst="rect">
            <a:avLst/>
          </a:prstGeom>
        </p:spPr>
        <p:txBody>
          <a:bodyPr wrap="square">
            <a:spAutoFit/>
          </a:bodyPr>
          <a:lstStyle/>
          <a:p>
            <a:r>
              <a:rPr lang="en-US" sz="3600">
                <a:latin typeface="Arial Rounded MT Bold" pitchFamily="34" charset="0"/>
              </a:rPr>
              <a:t>Dengan mengenai file-file yang dianggap bertahaya, kita dapat lebih waspada dengan keberadaannya. Sehingga penyebaran virus "lawan” dapat dengan mudah dideteksi. Seiain itu, mungkin kita dapat dipacu untuk lebih kreatif, untuk memanfaatkan file-file jenis lain yang tak terduga</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4378" y="192503"/>
            <a:ext cx="8855243"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Jenis Virus</a:t>
            </a:r>
            <a:endParaRPr kumimoji="0" lang="en-US" sz="26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Dari berbagai macam jenis virus yang ada terkadang membuat kita bingung dengan istilah menakutkan yang dipakai. Sebutan tersebut adalah</a:t>
            </a:r>
            <a:endParaRPr kumimoji="0" lang="en-US" sz="2600" b="0" i="0" u="none" strike="noStrike" cap="none" normalizeH="0" baseline="0" smtClean="0">
              <a:ln>
                <a:noFill/>
              </a:ln>
              <a:solidFill>
                <a:schemeClr val="tx1"/>
              </a:solidFill>
              <a:effectLst/>
              <a:latin typeface="Arial Rounded MT Bold"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UcPeriod"/>
              <a:tabLst/>
            </a:pPr>
            <a:r>
              <a:rPr kumimoji="0" lang="en-US" sz="26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Boot Sector</a:t>
            </a:r>
            <a:endParaRPr kumimoji="0" lang="en-US" sz="2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endParaRPr>
          </a:p>
          <a:p>
            <a:pPr marL="525463" lvl="1" eaLnBrk="0" fontAlgn="base" hangingPunct="0">
              <a:spcBef>
                <a:spcPct val="0"/>
              </a:spcBef>
              <a:spcAft>
                <a:spcPct val="0"/>
              </a:spcAft>
            </a:pPr>
            <a:r>
              <a:rPr kumimoji="0" lang="en-US" sz="2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ini merupakan virus yang umum ada. Dalam menggandakan dirinya ia akan memindahkan atau menindih boot sector asli dari suatu disk dan menggantinya dengan program booting virus, Sehingga saat komputer diaktifkan (booting) virus akan di load ke memori. Untuk selanjutnya ia akan mempunyai kemampuan mengontrol operasi hardware standar. Dari memori ini pula virus dapat menyebar ke seluruh drive yang ada yang terhubung ke komputer.</a:t>
            </a:r>
            <a:r>
              <a:rPr kumimoji="0" lang="en-US" sz="26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92505" y="168442"/>
            <a:ext cx="873492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2"/>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File</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504825" lvl="1" eaLnBrk="0" fontAlgn="base" hangingPunct="0">
              <a:spcBef>
                <a:spcPct val="0"/>
              </a:spcBef>
              <a:spcAft>
                <a:spcPct val="0"/>
              </a:spcAft>
            </a:pP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file menyerang file yang dapat dijalankan langsung dari sistem operasi (executable file). File yang diserang biasanya adalah file jenis </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com</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dan </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exe</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file ini ada yang jinak ada pula yang sangat ganas, misalnya memformat harddisk, menghapus file, atau melakukan perusakan lainnya. Hasil dari infeksi virus file ini dapat dideteksi dengan bertambahnya ukuran file yang diserangnya.</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44378" y="352246"/>
            <a:ext cx="8855243"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3"/>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Direct Action</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25463"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jenis ini akan me-Ioad dirinya ke memori untuk menginfeksi file lainnya, Lalu ia menghilang sambil menjalankan program lainnya untuk menipu.</a:t>
            </a:r>
          </a:p>
          <a:p>
            <a:pPr marL="525463"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Misainya kita punya file program yang bernama master,exe, Jika ia terinfeksi oleh virus jenis ini, maka virus akan membuat suatu file virus pendamping dengan nama master.com, Biasanya file ini disembunyikan dengan atribut </a:t>
            </a: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hidden.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Pada saat kita memanggil program master.exe, maka yang dijalankan adalah file master.com. File tersebut mengaktifkan kode virus sebelum menjalankan file master.exe</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05740" y="182880"/>
            <a:ext cx="87553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4"/>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Multi Partition Virus</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25463"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jenis ini merupakan gabungan dari virus boot sector dan virus file sehingga ia dapat menginfeksi file jenis </a:t>
            </a: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com</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exe</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sekaligus boot sector,</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14350" indent="-514350" fontAlgn="base">
              <a:spcBef>
                <a:spcPct val="0"/>
              </a:spcBef>
              <a:spcAft>
                <a:spcPct val="0"/>
              </a:spcAft>
              <a:buFont typeface="+mj-lt"/>
              <a:buAutoNum type="alphaUcPeriod" startAt="5"/>
            </a:pPr>
            <a:r>
              <a:rPr lang="en-US" sz="2800" b="1">
                <a:solidFill>
                  <a:srgbClr val="000000"/>
                </a:solidFill>
                <a:latin typeface="Arial Rounded MT Bold" pitchFamily="34" charset="0"/>
                <a:ea typeface="Times New Roman" pitchFamily="18" charset="0"/>
                <a:cs typeface="Arial" pitchFamily="34" charset="0"/>
              </a:rPr>
              <a:t>Polymorphic Virus</a:t>
            </a:r>
          </a:p>
          <a:p>
            <a:pPr marL="525463" marR="0" lvl="1" indent="0" eaLnBrk="0" fontAlgn="base" hangingPunct="0">
              <a:lnSpc>
                <a:spcPct val="100000"/>
              </a:lnSpc>
              <a:spcBef>
                <a:spcPct val="0"/>
              </a:spcBef>
              <a:spcAft>
                <a:spcPct val="0"/>
              </a:spcAft>
              <a:buClrTx/>
              <a:buSzTx/>
              <a:buFontTx/>
              <a:buNone/>
              <a:tabLst/>
            </a:pPr>
            <a:r>
              <a:rPr lang="en-US" sz="2800">
                <a:solidFill>
                  <a:srgbClr val="000000"/>
                </a:solidFill>
                <a:latin typeface="Arial Rounded MT Bold" pitchFamily="34" charset="0"/>
                <a:ea typeface="Times New Roman" pitchFamily="18" charset="0"/>
                <a:cs typeface="Arial" pitchFamily="34" charset="0"/>
              </a:rPr>
              <a:t>Virus jenis ini dirancang untuk dapat mengecoh deteksi program antivirus, Caranya dengan mengubah strukturnya setiap kali selesai menjalankankan tugasnya.</a:t>
            </a:r>
          </a:p>
          <a:p>
            <a:pPr marL="514350" marR="0" lvl="0" indent="-514350" fontAlgn="base">
              <a:lnSpc>
                <a:spcPct val="100000"/>
              </a:lnSpc>
              <a:spcBef>
                <a:spcPct val="0"/>
              </a:spcBef>
              <a:spcAft>
                <a:spcPct val="0"/>
              </a:spcAft>
              <a:buClrTx/>
              <a:buSzTx/>
              <a:buFont typeface="+mj-lt"/>
              <a:buAutoNum type="alphaUcPeriod" startAt="6"/>
              <a:tabLst/>
            </a:pPr>
            <a:r>
              <a:rPr lang="en-US" sz="2800" b="1">
                <a:solidFill>
                  <a:srgbClr val="000000"/>
                </a:solidFill>
                <a:latin typeface="Arial Rounded MT Bold" pitchFamily="34" charset="0"/>
                <a:ea typeface="Times New Roman" pitchFamily="18" charset="0"/>
                <a:cs typeface="Arial" pitchFamily="34" charset="0"/>
              </a:rPr>
              <a:t>Stealth Virus</a:t>
            </a:r>
          </a:p>
          <a:p>
            <a:pPr marL="525463"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Stealth , Virus jenis ini sering pula disebut dengan nama </a:t>
            </a: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interupt interceptor,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akan mengendalikan instruksi-instruksi level DOS dengan menguasai tabel interrupt</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68442" y="144379"/>
            <a:ext cx="880711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7"/>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Macro virus</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504825" lvl="1" eaLnBrk="0" fontAlgn="base" hangingPunct="0">
              <a:spcBef>
                <a:spcPct val="0"/>
              </a:spcBef>
              <a:spcAft>
                <a:spcPct val="0"/>
              </a:spcAf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ini sebetulnya sama dengan virus-virus lainnya. Perbedaan yang cukup mendasar adalah ia ditulis dengan bahasa pemrograman dari suatu aplikasi bukan dengan bahasa pemrograman dari suatu sistem operasi Jadi dia </a:t>
            </a: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bersifat platform independent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dan dapat menyebar baik di DOS, Windows, MAC, atau OS/2 Virus ini dapat menjalar ke setiap mesin di mana suatu aplikasi pembentuknya dapat dijalankan, Misainya komputer PC dapat menjalankan Word, Mac juga, virus macro dapat menginfeksi lewat dua jenis mesin tersebut</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304800"/>
            <a:ext cx="8534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Bukan cuma virus saja yang membuat orang tak tenang berkomputer. Virus cuma satu tipe. Masih ada tipe-tipe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malware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lain yang turut mengganggu pada kegiatan berkomputer.</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Inilah kisah singkat Jono dan Joni.</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"Komputerku kena virus nih," Jono mengeluh;</a:t>
            </a:r>
            <a:endParaRPr kumimoji="0" lang="en-US" sz="2800" b="0" i="0" u="none" strike="noStrike" cap="none" normalizeH="0" baseline="0" smtClean="0">
              <a:ln>
                <a:noFill/>
              </a:ln>
              <a:solidFill>
                <a:srgbClr val="002060"/>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"Kena virus bagaimana?" tanya Joni</a:t>
            </a:r>
            <a:endParaRPr kumimoji="0" lang="en-US" sz="2800" b="0" i="0" u="none" strike="noStrike" cap="none" normalizeH="0" baseline="0" smtClean="0">
              <a:ln>
                <a:noFill/>
              </a:ln>
              <a:solidFill>
                <a:srgbClr val="002060"/>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“Ini... suka restart sendiri. Untung sebelum restart ada countdown dulu. Jadi bisa </a:t>
            </a:r>
            <a:r>
              <a:rPr kumimoji="0" lang="en-US" sz="2800" b="0" i="1"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nge-save </a:t>
            </a: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kerjaan. Kalau enggak ?"</a:t>
            </a:r>
            <a:endParaRPr kumimoji="0" lang="en-US" sz="2800" b="0" i="0" u="none" strike="noStrike" cap="none" normalizeH="0" baseline="0" smtClean="0">
              <a:ln>
                <a:noFill/>
              </a:ln>
              <a:solidFill>
                <a:srgbClr val="002060"/>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"Bukan kena virus tuk, tapi kena worm, Namanya Blaster”</a:t>
            </a:r>
            <a:endParaRPr kumimoji="0" lang="en-US" sz="2800" b="0" i="0" u="none" strike="noStrike" cap="none" normalizeH="0" baseline="0" smtClean="0">
              <a:ln>
                <a:noFill/>
              </a:ln>
              <a:solidFill>
                <a:srgbClr val="002060"/>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111750" algn="l"/>
              </a:tabLst>
            </a:pPr>
            <a:r>
              <a:rPr kumimoji="0" lang="en-US" sz="2800" b="0" i="0" u="none" strike="noStrike" cap="none" normalizeH="0" baseline="0" smtClean="0">
                <a:ln>
                  <a:noFill/>
                </a:ln>
                <a:solidFill>
                  <a:srgbClr val="002060"/>
                </a:solidFill>
                <a:effectLst/>
                <a:latin typeface="Arial Rounded MT Bold" pitchFamily="34" charset="0"/>
                <a:ea typeface="Times New Roman" pitchFamily="18" charset="0"/>
                <a:cs typeface="Arial" pitchFamily="34" charset="0"/>
              </a:rPr>
              <a:t>"Emang worm bukannya virus ?"</a:t>
            </a:r>
            <a:endParaRPr kumimoji="0" lang="en-US" sz="2800" b="0" i="0" u="none" strike="noStrike" cap="none" normalizeH="0" baseline="0" smtClean="0">
              <a:ln>
                <a:noFill/>
              </a:ln>
              <a:solidFill>
                <a:srgbClr val="002060"/>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04800" y="304800"/>
            <a:ext cx="853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0188"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Orang memang sering salah sebut Kata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hampir selalu dipakai untuk menyebut program-program yang sengaja dibuat agar dapat merusak komputer tanpa sepengetahuan pemilik komputer. Program semacam itu terkenal dengan istilah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malware (malicious software).</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230188"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itu cuma satu contoh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malware. </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Selain virus, masih ada worms, trojan,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wabbit, </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dan lain-lain, yang juga bisa disebut </a:t>
            </a:r>
            <a:r>
              <a:rPr kumimoji="0" lang="en-US" sz="32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Malware </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bukan barang baru di dunia komputer</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bwMode="auto">
          <a:xfrm>
            <a:off x="1447800" y="487740"/>
            <a:ext cx="6019800" cy="4495800"/>
          </a:xfrm>
          <a:prstGeom prst="rect">
            <a:avLst/>
          </a:prstGeom>
          <a:noFill/>
          <a:ln w="9525">
            <a:noFill/>
            <a:miter lim="800000"/>
            <a:headEnd/>
            <a:tailEnd/>
          </a:ln>
        </p:spPr>
      </p:pic>
      <p:sp>
        <p:nvSpPr>
          <p:cNvPr id="35841" name="Rectangle 1"/>
          <p:cNvSpPr>
            <a:spLocks noChangeArrowheads="1"/>
          </p:cNvSpPr>
          <p:nvPr/>
        </p:nvSpPr>
        <p:spPr bwMode="auto">
          <a:xfrm>
            <a:off x="304800" y="5059740"/>
            <a:ext cx="8534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John von Neumann, seorang matematikawan kelahiran Hongaria, dalam studi otomat matematika, berhasil mendemonstrasikan perhitungan yang berkaitan dengan reproduksi secara otomatis pada tahun 1951</a:t>
            </a:r>
            <a:endParaRPr kumimoji="0" lang="en-US" sz="24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001643"/>
          </a:xfrm>
          <a:prstGeom prst="rect">
            <a:avLst/>
          </a:prstGeom>
        </p:spPr>
        <p:txBody>
          <a:bodyPr wrap="square">
            <a:spAutoFit/>
          </a:bodyPr>
          <a:lstStyle/>
          <a:p>
            <a:r>
              <a:rPr lang="en-US" sz="2400">
                <a:latin typeface="Arial Rounded MT Bold" pitchFamily="34" charset="0"/>
              </a:rPr>
              <a:t>Meskipun kemunculannya pertama kali masih menjadi polemik</a:t>
            </a:r>
            <a:r>
              <a:rPr lang="en-US" sz="2400" baseline="-25000">
                <a:latin typeface="Arial Rounded MT Bold" pitchFamily="34" charset="0"/>
              </a:rPr>
              <a:t>r</a:t>
            </a:r>
            <a:r>
              <a:rPr lang="en-US" sz="2400">
                <a:latin typeface="Arial Rounded MT Bold" pitchFamily="34" charset="0"/>
              </a:rPr>
              <a:t> tapi pikiran yang mendasari pembuatan virus telah ada sejak tahun 1940-an, Kala itu John von Neumann, seorang matematikawan kelahiran Hongaria, dalam studi otomat matematika sedang mempelajari metode penghitungan untuk menciptakan sesuatu yang dapat bekerja sendiri. Tahun 1951; ia berhasil mendemonstrasikannya. Kemudian ditahun 1959, matematikawan Inggris Lionel Penrose mempresentasikan penggandaan diri otomatis pada artikelnya yang berjudul </a:t>
            </a:r>
            <a:r>
              <a:rPr lang="en-US" sz="2400" i="1">
                <a:latin typeface="Arial Rounded MT Bold" pitchFamily="34" charset="0"/>
              </a:rPr>
              <a:t>Self-Reproducing Machines. </a:t>
            </a:r>
            <a:r>
              <a:rPr lang="en-US" sz="2400">
                <a:latin typeface="Arial Rounded MT Bold" pitchFamily="34" charset="0"/>
              </a:rPr>
              <a:t>Tidak seperti Neumann, Penrose menggambarkan strukturnya dengan menggunakan model 2 dimensi yang dapat mengaktifkan diri, menggandakan diri, memutasi diri, dan menyerang. Tak lama kemudian. Frederick G. Stahl berhasil membuat model ini di mesin IBM 650</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28600" y="304800"/>
            <a:ext cx="86868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Secara umum, virus tidak hanya ditujukan untuk menggandakan diri saja antara lain :</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Cenderung bersifet negafif alias merusak.</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Mengincar data</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Sasaran data kritis pada harddisk</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Tabel partisi harddisk</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Boot sector pada Harddisk dan disk</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Mengacak-acak data pada sebuah file</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Menghapus data</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Melakukan perusakan sistem komputer</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Sekedar pamer</a:t>
            </a:r>
            <a:endParaRPr kumimoji="0" lang="en-US" sz="2800" b="0" u="none" strike="noStrike" cap="none" normalizeH="0" baseline="0" smtClean="0">
              <a:ln>
                <a:noFill/>
              </a:ln>
              <a:solidFill>
                <a:schemeClr val="tx1"/>
              </a:solidFill>
              <a:effectLst/>
              <a:latin typeface="Arial Rounded MT Bold" pitchFamily="34" charset="0"/>
              <a:cs typeface="Arial" pitchFamily="34" charset="0"/>
            </a:endParaRP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Mengeluarkan pesan sponsor</a:t>
            </a:r>
          </a:p>
          <a:p>
            <a:pPr marL="971550" lvl="1" indent="-514350" eaLnBrk="0" fontAlgn="base" hangingPunct="0">
              <a:spcBef>
                <a:spcPct val="0"/>
              </a:spcBef>
              <a:spcAft>
                <a:spcPct val="0"/>
              </a:spcAft>
              <a:buFont typeface="+mj-lt"/>
              <a:buAutoNum type="alphaLcParenR"/>
            </a:pPr>
            <a:r>
              <a:rPr kumimoji="0" lang="en-US" sz="2800" b="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Mengeluarkan suara atau lagu, gambar, dan berbagai macam "kejutan" lainnya</a:t>
            </a:r>
            <a:r>
              <a:rPr kumimoji="0" lang="en-US" sz="2800" b="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04800" y="897553"/>
            <a:ext cx="8534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Teori-teori itu kemudian diaplikasikan oleh para pembuat virus. Pada awal kemunculan penyebaran virus masih sangat bergantung pada pengguna komputer. Tingkat bahayanya pun masih rendah. Paling-paling cuma menampilkan pesan-pesan yang walaupun lumayan mengganggu, namun tidak mengakibatkan bahaya lebih lanjut.</a:t>
            </a:r>
            <a:endParaRPr kumimoji="0" lang="en-US" sz="2400" b="0" i="0" u="none" strike="noStrike" cap="none" normalizeH="0" baseline="0" smtClean="0">
              <a:ln>
                <a:noFill/>
              </a:ln>
              <a:solidFill>
                <a:schemeClr val="tx1"/>
              </a:solidFill>
              <a:effectLst/>
              <a:latin typeface="Arial Rounded MT Bol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Istilah virus itu sendiri baru muncul pada tahun 1983, digunakan oleh Len Eidelmen pada seminar tentang keamanan berkomputer di Universitas Lehigh.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pertama yang berhasil menyebar bernama Elk Gtoner Virus itu menyerang Apple II pada tahun 1982, komputer yang paling banyak digunakan ketika itu</a:t>
            </a:r>
            <a:r>
              <a:rPr kumimoji="0" lang="en-US" sz="24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16567" y="168440"/>
            <a:ext cx="8662737"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73225" algn="l"/>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(Elk Cloner menyebar menggunakan disket, Ketika komputer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di boot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dengan disket, pada zaman itu komputer masih di-boot menggunakan disket) yang telah terinfeksi, Elk Cloner akan berjalan. Sebuah gambar berotasi berikut teks berkedip muncul Teks</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THE PROGRAM WITH A PERSONALITY</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IT WILL GET ON ALL YOUR DISKS </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IT WILL INFILTRATE YOUR CHIPS</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YES, IT’S CLONER	</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IT WILL STICK TO YOU</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LIKE GLUE </a:t>
            </a: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IT WILL MODIFY RAM</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0" u="none" strike="noStrike" cap="none" normalizeH="0" baseline="0" smtClean="0">
                <a:ln>
                  <a:noFill/>
                </a:ln>
                <a:solidFill>
                  <a:schemeClr val="tx1"/>
                </a:solidFill>
                <a:effectLst/>
                <a:latin typeface="Arial Rounded MT Bold" pitchFamily="34" charset="0"/>
                <a:ea typeface="Times New Roman" pitchFamily="18" charset="0"/>
                <a:cs typeface="Arial" pitchFamily="34" charset="0"/>
              </a:rPr>
              <a:t>TOO</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tabLst>
                <a:tab pos="1673225" algn="l"/>
              </a:tabLst>
            </a:pPr>
            <a:r>
              <a:rPr kumimoji="0" lang="en-US" sz="2800" b="1"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SEND IN THE CLONER !</a:t>
            </a:r>
            <a:endParaRPr kumimoji="0" lang="en-US" sz="28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68442" y="240632"/>
            <a:ext cx="8783053"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Elk Cloner bisa menginfeks disket lain. Andai sebuah disket dimasukkan ke dalam komputer yang boot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sector-nya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telah terinfeksi, maka salinan Elk Cloner dimasukkan ke dalam disket.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Semakin berkembangnya teknotegi yang berkaitan dengan komputer, semakin canggih juga penyerangnya. Budi Harto, Direktur Advanced Technology Cisco Indonesia, memaparkan, virus </a:t>
            </a: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generasi awal</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 muncul pada tahun 1980an) Cuma menyerang komputer individual melalui boot sector. Penyebarannya, kalau dibandingkan dengan penyebaran masa kini, terbilang lambat. Hitungannya masih dalam satuan minggu</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6800"/>
            <a:ext cx="8534400" cy="5509200"/>
          </a:xfrm>
          <a:prstGeom prst="rect">
            <a:avLst/>
          </a:prstGeom>
          <a:noFill/>
        </p:spPr>
        <p:txBody>
          <a:bodyPr wrap="square">
            <a:spAutoFit/>
          </a:bodyPr>
          <a:lstStyle/>
          <a:p>
            <a:r>
              <a:rPr lang="en-US" sz="2200" b="1">
                <a:latin typeface="Arial Rounded MT Bold" pitchFamily="34" charset="0"/>
              </a:rPr>
              <a:t>Generasi kedua</a:t>
            </a:r>
            <a:r>
              <a:rPr lang="en-US" sz="2200">
                <a:latin typeface="Arial Rounded MT Bold" pitchFamily="34" charset="0"/>
              </a:rPr>
              <a:t> yang terjadi sekitar tahun 1990, virus mulai menyerang jaringan. Serangannya melaiui </a:t>
            </a:r>
            <a:r>
              <a:rPr lang="en-US" sz="2200" b="1" i="1">
                <a:latin typeface="Arial Rounded MT Bold" pitchFamily="34" charset="0"/>
              </a:rPr>
              <a:t>e-mail,</a:t>
            </a:r>
            <a:r>
              <a:rPr lang="en-US" sz="2200" i="1">
                <a:latin typeface="Arial Rounded MT Bold" pitchFamily="34" charset="0"/>
              </a:rPr>
              <a:t> </a:t>
            </a:r>
            <a:r>
              <a:rPr lang="en-US" sz="2200" b="1" i="1">
                <a:latin typeface="Arial Rounded MT Bold" pitchFamily="34" charset="0"/>
              </a:rPr>
              <a:t>macro</a:t>
            </a:r>
            <a:r>
              <a:rPr lang="en-US" sz="2200" i="1">
                <a:latin typeface="Arial Rounded MT Bold" pitchFamily="34" charset="0"/>
              </a:rPr>
              <a:t>, </a:t>
            </a:r>
            <a:r>
              <a:rPr lang="en-US" sz="2200" b="1" i="1">
                <a:latin typeface="Arial Rounded MT Bold" pitchFamily="34" charset="0"/>
              </a:rPr>
              <a:t>Denial of Service (DoS)</a:t>
            </a:r>
            <a:r>
              <a:rPr lang="en-US" sz="2200">
                <a:latin typeface="Arial Rounded MT Bold" pitchFamily="34" charset="0"/>
              </a:rPr>
              <a:t>, dan </a:t>
            </a:r>
            <a:r>
              <a:rPr lang="en-US" sz="2200" b="1" i="1">
                <a:latin typeface="Arial Rounded MT Bold" pitchFamily="34" charset="0"/>
              </a:rPr>
              <a:t>hacking</a:t>
            </a:r>
            <a:r>
              <a:rPr lang="en-US" sz="2200" i="1">
                <a:latin typeface="Arial Rounded MT Bold" pitchFamily="34" charset="0"/>
              </a:rPr>
              <a:t> </a:t>
            </a:r>
            <a:r>
              <a:rPr lang="en-US" sz="2200">
                <a:latin typeface="Arial Rounded MT Bold" pitchFamily="34" charset="0"/>
              </a:rPr>
              <a:t>yang terbatas. Penyebarannya yang terhitung dalam satuan hari, masih terbilang lambat, Menjadi lebih mengkhawatirkan karena bukan cuma virus lagi yang menyerang. Jenis </a:t>
            </a:r>
            <a:r>
              <a:rPr lang="en-US" sz="2200" i="1">
                <a:latin typeface="Arial Rounded MT Bold" pitchFamily="34" charset="0"/>
              </a:rPr>
              <a:t>malware </a:t>
            </a:r>
            <a:r>
              <a:rPr lang="en-US" sz="2200">
                <a:latin typeface="Arial Rounded MT Bold" pitchFamily="34" charset="0"/>
              </a:rPr>
              <a:t>pun bertambah. Beberapa tipe malware tidak cuma rnengganggu sistem, tapi juga mencuri informasi seperti </a:t>
            </a:r>
            <a:r>
              <a:rPr lang="en-US" sz="2200" b="1" i="1">
                <a:latin typeface="Arial Rounded MT Bold" pitchFamily="34" charset="0"/>
              </a:rPr>
              <a:t>nomor kartu kredit</a:t>
            </a:r>
            <a:r>
              <a:rPr lang="en-US" sz="2200">
                <a:latin typeface="Arial Rounded MT Bold" pitchFamily="34" charset="0"/>
              </a:rPr>
              <a:t>, </a:t>
            </a:r>
            <a:r>
              <a:rPr lang="en-US" sz="2200" b="1" i="1">
                <a:latin typeface="Arial Rounded MT Bold" pitchFamily="34" charset="0"/>
              </a:rPr>
              <a:t>password</a:t>
            </a:r>
            <a:r>
              <a:rPr lang="en-US" sz="2200">
                <a:latin typeface="Arial Rounded MT Bold" pitchFamily="34" charset="0"/>
              </a:rPr>
              <a:t>, dan </a:t>
            </a:r>
            <a:r>
              <a:rPr lang="en-US" sz="2200" b="1" i="1">
                <a:latin typeface="Arial Rounded MT Bold" pitchFamily="34" charset="0"/>
              </a:rPr>
              <a:t>alamat e-mail</a:t>
            </a:r>
            <a:r>
              <a:rPr lang="en-US" sz="2200" i="1">
                <a:latin typeface="Arial Rounded MT Bold" pitchFamily="34" charset="0"/>
              </a:rPr>
              <a:t>. </a:t>
            </a:r>
            <a:r>
              <a:rPr lang="en-US" sz="2200">
                <a:latin typeface="Arial Rounded MT Bold" pitchFamily="34" charset="0"/>
              </a:rPr>
              <a:t>Pencurian itu bisa jadi mengakibatkan kerugian yang iebih besar. Dengan koneksi Internet yang semakin baik juga membantu penyebaran </a:t>
            </a:r>
            <a:r>
              <a:rPr lang="en-US" sz="2200" i="1">
                <a:latin typeface="Arial Rounded MT Bold" pitchFamily="34" charset="0"/>
              </a:rPr>
              <a:t>malware. </a:t>
            </a:r>
            <a:r>
              <a:rPr lang="en-US" sz="2200">
                <a:latin typeface="Arial Rounded MT Bold" pitchFamily="34" charset="0"/>
              </a:rPr>
              <a:t>Sejak tahun 2003, mayoritas </a:t>
            </a:r>
            <a:r>
              <a:rPr lang="en-US" sz="2200" i="1">
                <a:latin typeface="Arial Rounded MT Bold" pitchFamily="34" charset="0"/>
              </a:rPr>
              <a:t>malware </a:t>
            </a:r>
            <a:r>
              <a:rPr lang="en-US" sz="2200">
                <a:latin typeface="Arial Rounded MT Bold" pitchFamily="34" charset="0"/>
              </a:rPr>
              <a:t>dibuat untuk mengambil alih kendali atas komputer. komputer "</a:t>
            </a:r>
            <a:r>
              <a:rPr lang="en-US" sz="2200" b="1" i="1">
                <a:latin typeface="Arial Rounded MT Bold" pitchFamily="34" charset="0"/>
              </a:rPr>
              <a:t>zombi</a:t>
            </a:r>
            <a:r>
              <a:rPr lang="en-US" sz="2200">
                <a:latin typeface="Arial Rounded MT Bold" pitchFamily="34" charset="0"/>
              </a:rPr>
              <a:t>”, istilah untuk komputer yang telah diambil alih, digunakan misalnya menyebarkan </a:t>
            </a:r>
            <a:r>
              <a:rPr lang="en-US" sz="2200" b="1" i="1">
                <a:latin typeface="Arial Rounded MT Bold" pitchFamily="34" charset="0"/>
              </a:rPr>
              <a:t>spam</a:t>
            </a:r>
            <a:r>
              <a:rPr lang="en-US" sz="2200">
                <a:latin typeface="Arial Rounded MT Bold" pitchFamily="34" charset="0"/>
              </a:rPr>
              <a:t> atau dijadikan server untuk suatu layanan (misalnya tayanan pornografi).</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12820" y="833021"/>
            <a:ext cx="859054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Generasi ketiga</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sedang melanda sekarang ini, memperluas area serangan. Bukan cuma jaringan individual lagi, tapi mampu menyerang beberapa jaringan. Jenis serangannya juga lebih bervariasi, termasuk didalamnya adalah DoS lewat jaringan serta kombinasi berbagai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malware.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Serangannya terhitung dalam satuan menit. Sudan mengkhawatirkan.</a:t>
            </a:r>
            <a:endPar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Generasi berikutnya</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diprediksikan bakal lebih mengkhawatirkan karena yang bakal diserang adalah inftastruktur, serangannya berkecepatan kilat, akibat serangan tersebut bisa lebih fatal</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381000"/>
            <a:ext cx="8305800" cy="62786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Mengapa Ada Malware</a:t>
            </a:r>
            <a:r>
              <a:rPr kumimoji="0" lang="en-US"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223838"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Kenapa orang bikin malware ? Alasan pertama menyangkut ideologi. Ada saja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malware,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terutama virus-virus pada awal kemunculannya, menampilkan pesan yang menyangkut ideologi seseorang, kadang kala pesan berbau politik.</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223838"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Alasan kedua adalah menciptakan kerusakan. Beberapa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malware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menghapus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file,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memformat disket, atau merusak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file.</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223838"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Alasan lainnya adalah mengumpulkan berbagai informasi.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Malware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bisa mengetahui kebiasaan orang berkomputer, terutama berinternet, dan mengirimkan informasi itu ke pembuatnya yang kemudian menjualnya ke pihak lain yang memerlukan. Informasi lain, yang mungkin digunakan secara pribadi oleh pembuat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malware,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yang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dicuri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adalah </a:t>
            </a:r>
            <a:r>
              <a:rPr kumimoji="0" lang="en-US" sz="24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username, password, </a:t>
            </a: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serta nomor PIN.</a:t>
            </a:r>
          </a:p>
          <a:p>
            <a:pPr marL="0" marR="0" lvl="0" indent="223838"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Dan alasan-alasan lain yang kadang-kadang tak masuk diakal</a:t>
            </a:r>
            <a:r>
              <a:rPr kumimoji="0" lang="en-US" sz="2400" b="0" i="0" u="none" strike="noStrike" cap="none" normalizeH="0" baseline="0" smtClean="0">
                <a:ln>
                  <a:noFill/>
                </a:ln>
                <a:solidFill>
                  <a:schemeClr val="tx1"/>
                </a:solidFill>
                <a:effectLst/>
                <a:latin typeface="Arial" pitchFamily="34" charset="0"/>
                <a:cs typeface="Arial" pitchFamily="34" charset="0"/>
              </a:rPr>
              <a:t> </a:t>
            </a:r>
          </a:p>
        </p:txBody>
      </p:sp>
    </p:spTree>
  </p:cSld>
  <p:clrMapOvr>
    <a:masterClrMapping/>
  </p:clrMapOvr>
  <p:transition>
    <p:circle/>
    <p:sndAc>
      <p:stSnd>
        <p:snd r:embed="rId2" name="chimes.wav" builtIn="1"/>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990600" y="457200"/>
            <a:ext cx="7299325" cy="4610100"/>
          </a:xfrm>
          <a:prstGeom prst="rect">
            <a:avLst/>
          </a:prstGeom>
          <a:noFill/>
          <a:ln w="9525">
            <a:noFill/>
            <a:miter lim="800000"/>
            <a:headEnd/>
            <a:tailEnd/>
          </a:ln>
          <a:effectLst/>
        </p:spPr>
      </p:pic>
      <p:sp>
        <p:nvSpPr>
          <p:cNvPr id="4" name="Rectangle 3"/>
          <p:cNvSpPr/>
          <p:nvPr/>
        </p:nvSpPr>
        <p:spPr>
          <a:xfrm>
            <a:off x="990600" y="5105400"/>
            <a:ext cx="7315200" cy="1200329"/>
          </a:xfrm>
          <a:prstGeom prst="rect">
            <a:avLst/>
          </a:prstGeom>
        </p:spPr>
        <p:txBody>
          <a:bodyPr wrap="square">
            <a:spAutoFit/>
          </a:bodyPr>
          <a:lstStyle/>
          <a:p>
            <a:r>
              <a:rPr lang="en-US" sz="2400" b="1" smtClean="0">
                <a:latin typeface="Arial" pitchFamily="34" charset="0"/>
                <a:cs typeface="Arial" pitchFamily="34" charset="0"/>
              </a:rPr>
              <a:t>Kalau FlashGet belum diregister, ia akan bertindak menjadi </a:t>
            </a:r>
            <a:r>
              <a:rPr lang="en-US" sz="2400" b="1" i="1" smtClean="0">
                <a:latin typeface="Arial" pitchFamily="34" charset="0"/>
                <a:cs typeface="Arial" pitchFamily="34" charset="0"/>
              </a:rPr>
              <a:t>adware yang membuka banyak jendela pop-up untuk menampilkan iklan</a:t>
            </a:r>
            <a:endParaRPr lang="en-US" sz="2400">
              <a:latin typeface="Arial" pitchFamily="34" charset="0"/>
              <a:cs typeface="Arial" pitchFamily="34" charset="0"/>
            </a:endParaRPr>
          </a:p>
        </p:txBody>
      </p:sp>
    </p:spTree>
  </p:cSld>
  <p:clrMapOvr>
    <a:masterClrMapping/>
  </p:clrMapOvr>
  <p:transition>
    <p:circle/>
    <p:sndAc>
      <p:stSnd>
        <p:snd r:embed="rId2" name="chimes.wav" builtIn="1"/>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a:srcRect/>
          <a:stretch>
            <a:fillRect/>
          </a:stretch>
        </p:blipFill>
        <p:spPr bwMode="auto">
          <a:xfrm>
            <a:off x="1371600" y="476816"/>
            <a:ext cx="6400800" cy="4768913"/>
          </a:xfrm>
          <a:prstGeom prst="rect">
            <a:avLst/>
          </a:prstGeom>
          <a:noFill/>
          <a:ln w="9525">
            <a:noFill/>
            <a:miter lim="800000"/>
            <a:headEnd/>
            <a:tailEnd/>
          </a:ln>
          <a:effectLst/>
        </p:spPr>
      </p:pic>
      <p:sp>
        <p:nvSpPr>
          <p:cNvPr id="3" name="Rectangle 2"/>
          <p:cNvSpPr/>
          <p:nvPr/>
        </p:nvSpPr>
        <p:spPr>
          <a:xfrm>
            <a:off x="1371600" y="5257801"/>
            <a:ext cx="6400800" cy="1323439"/>
          </a:xfrm>
          <a:prstGeom prst="rect">
            <a:avLst/>
          </a:prstGeom>
        </p:spPr>
        <p:txBody>
          <a:bodyPr wrap="square">
            <a:spAutoFit/>
          </a:bodyPr>
          <a:lstStyle/>
          <a:p>
            <a:r>
              <a:rPr lang="en-US" sz="2000" b="1" smtClean="0">
                <a:latin typeface="Arial" pitchFamily="34" charset="0"/>
                <a:cs typeface="Arial" pitchFamily="34" charset="0"/>
              </a:rPr>
              <a:t>PC Spy Keylogger adalah salah satu contoh perangkat yang mampu mencatat tekanan pada </a:t>
            </a:r>
            <a:r>
              <a:rPr lang="en-US" sz="2000" b="1" i="1" smtClean="0">
                <a:latin typeface="Arial" pitchFamily="34" charset="0"/>
                <a:cs typeface="Arial" pitchFamily="34" charset="0"/>
              </a:rPr>
              <a:t>keyboard. Selain merekam, perangkat ini mampu mengirimkan hasil catatan ke server via FTP</a:t>
            </a:r>
            <a:endParaRPr lang="en-US" sz="2000">
              <a:latin typeface="Arial" pitchFamily="34" charset="0"/>
              <a:cs typeface="Arial" pitchFamily="34" charset="0"/>
            </a:endParaRPr>
          </a:p>
        </p:txBody>
      </p:sp>
    </p:spTree>
  </p:cSld>
  <p:clrMapOvr>
    <a:masterClrMapping/>
  </p:clrMapOvr>
  <p:transition>
    <p:circle/>
    <p:sndAc>
      <p:stSnd>
        <p:snd r:embed="rId2" name="chimes.wav" builtIn="1"/>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srcRect/>
          <a:stretch>
            <a:fillRect/>
          </a:stretch>
        </p:blipFill>
        <p:spPr bwMode="auto">
          <a:xfrm>
            <a:off x="6591300" y="409575"/>
            <a:ext cx="2552700" cy="2714625"/>
          </a:xfrm>
          <a:prstGeom prst="rect">
            <a:avLst/>
          </a:prstGeom>
          <a:noFill/>
          <a:ln w="9525">
            <a:noFill/>
            <a:miter lim="800000"/>
            <a:headEnd/>
            <a:tailEnd/>
          </a:ln>
        </p:spPr>
      </p:pic>
      <p:grpSp>
        <p:nvGrpSpPr>
          <p:cNvPr id="7" name="Group 6"/>
          <p:cNvGrpSpPr/>
          <p:nvPr/>
        </p:nvGrpSpPr>
        <p:grpSpPr>
          <a:xfrm>
            <a:off x="381000" y="228600"/>
            <a:ext cx="8229600" cy="5715000"/>
            <a:chOff x="381000" y="228600"/>
            <a:chExt cx="8229600" cy="5715000"/>
          </a:xfrm>
        </p:grpSpPr>
        <p:sp>
          <p:nvSpPr>
            <p:cNvPr id="5" name="Rectangle 4"/>
            <p:cNvSpPr/>
            <p:nvPr/>
          </p:nvSpPr>
          <p:spPr>
            <a:xfrm>
              <a:off x="381000" y="228600"/>
              <a:ext cx="6324600" cy="3477875"/>
            </a:xfrm>
            <a:prstGeom prst="rect">
              <a:avLst/>
            </a:prstGeom>
          </p:spPr>
          <p:txBody>
            <a:bodyPr wrap="square">
              <a:spAutoFit/>
            </a:bodyPr>
            <a:lstStyle/>
            <a:p>
              <a:r>
                <a:rPr lang="en-US" sz="2000" b="1" smtClean="0">
                  <a:solidFill>
                    <a:srgbClr val="FF0000"/>
                  </a:solidFill>
                  <a:latin typeface="Arial" pitchFamily="34" charset="0"/>
                  <a:cs typeface="Arial" pitchFamily="34" charset="0"/>
                </a:rPr>
                <a:t>Virus</a:t>
              </a:r>
              <a:endParaRPr lang="en-US" sz="2000" smtClean="0">
                <a:solidFill>
                  <a:srgbClr val="FF0000"/>
                </a:solidFill>
                <a:latin typeface="Arial" pitchFamily="34" charset="0"/>
                <a:cs typeface="Arial" pitchFamily="34" charset="0"/>
              </a:endParaRPr>
            </a:p>
            <a:p>
              <a:r>
                <a:rPr lang="en-US" sz="2000" smtClean="0">
                  <a:latin typeface="Arial" pitchFamily="34" charset="0"/>
                  <a:cs typeface="Arial" pitchFamily="34" charset="0"/>
                </a:rPr>
                <a:t>Inilah istilah yang sering dipakai untuk seluruh jenis perangkat lunak yang mengganggu komputer. Bisa jadi karena inilah tipe ma/ware pertama yang muncul.</a:t>
              </a:r>
            </a:p>
            <a:p>
              <a:r>
                <a:rPr lang="en-US" sz="2000" smtClean="0">
                  <a:latin typeface="Arial" pitchFamily="34" charset="0"/>
                  <a:cs typeface="Arial" pitchFamily="34" charset="0"/>
                </a:rPr>
                <a:t>Virus bisa bersarang di banyak tipe </a:t>
              </a:r>
              <a:r>
                <a:rPr lang="en-US" sz="2000" i="1" smtClean="0">
                  <a:latin typeface="Arial" pitchFamily="34" charset="0"/>
                  <a:cs typeface="Arial" pitchFamily="34" charset="0"/>
                </a:rPr>
                <a:t>file. </a:t>
              </a:r>
              <a:r>
                <a:rPr lang="en-US" sz="2000" smtClean="0">
                  <a:latin typeface="Arial" pitchFamily="34" charset="0"/>
                  <a:cs typeface="Arial" pitchFamily="34" charset="0"/>
                </a:rPr>
                <a:t>Tapi boleh dibilang, target utama virus adalah </a:t>
              </a:r>
              <a:r>
                <a:rPr lang="en-US" sz="2000" i="1" smtClean="0">
                  <a:latin typeface="Arial" pitchFamily="34" charset="0"/>
                  <a:cs typeface="Arial" pitchFamily="34" charset="0"/>
                </a:rPr>
                <a:t>file yang </a:t>
              </a:r>
              <a:r>
                <a:rPr lang="en-US" sz="2000" smtClean="0">
                  <a:latin typeface="Arial" pitchFamily="34" charset="0"/>
                  <a:cs typeface="Arial" pitchFamily="34" charset="0"/>
                </a:rPr>
                <a:t>bisa dijalankan seperti EXE, COM, dan VB5, yang menjadi bagian dari suatu perangkat lunak. </a:t>
              </a:r>
              <a:r>
                <a:rPr lang="en-US" sz="2000" i="1" smtClean="0">
                  <a:latin typeface="Arial" pitchFamily="34" charset="0"/>
                  <a:cs typeface="Arial" pitchFamily="34" charset="0"/>
                </a:rPr>
                <a:t>Boot sector </a:t>
              </a:r>
              <a:r>
                <a:rPr lang="en-US" sz="2000" smtClean="0">
                  <a:latin typeface="Arial" pitchFamily="34" charset="0"/>
                  <a:cs typeface="Arial" pitchFamily="34" charset="0"/>
                </a:rPr>
                <a:t>juga sering djadikan sasaran virus untuk bersarang. Beberapa </a:t>
              </a:r>
              <a:r>
                <a:rPr lang="en-US" sz="2000" i="1" smtClean="0">
                  <a:latin typeface="Arial" pitchFamily="34" charset="0"/>
                  <a:cs typeface="Arial" pitchFamily="34" charset="0"/>
                </a:rPr>
                <a:t>file </a:t>
              </a:r>
              <a:r>
                <a:rPr lang="en-US" sz="2000" smtClean="0">
                  <a:latin typeface="Arial" pitchFamily="34" charset="0"/>
                  <a:cs typeface="Arial" pitchFamily="34" charset="0"/>
                </a:rPr>
                <a:t>dokumen juga bisa dijadikan sarang oleh virus.</a:t>
              </a:r>
            </a:p>
          </p:txBody>
        </p:sp>
        <p:sp>
          <p:nvSpPr>
            <p:cNvPr id="6" name="Rectangle 5"/>
            <p:cNvSpPr/>
            <p:nvPr/>
          </p:nvSpPr>
          <p:spPr>
            <a:xfrm>
              <a:off x="381000" y="3696831"/>
              <a:ext cx="8229600" cy="2246769"/>
            </a:xfrm>
            <a:prstGeom prst="rect">
              <a:avLst/>
            </a:prstGeom>
          </p:spPr>
          <p:txBody>
            <a:bodyPr wrap="square">
              <a:spAutoFit/>
            </a:bodyPr>
            <a:lstStyle/>
            <a:p>
              <a:r>
                <a:rPr lang="en-US" sz="2000" smtClean="0">
                  <a:latin typeface="Arial" pitchFamily="34" charset="0"/>
                  <a:cs typeface="Arial" pitchFamily="34" charset="0"/>
                </a:rPr>
                <a:t>Penyebaran ke komputer lain dilakukan dengan bantuan penggung komputer. Saat </a:t>
              </a:r>
              <a:r>
                <a:rPr lang="en-US" sz="2000" i="1" smtClean="0">
                  <a:latin typeface="Arial" pitchFamily="34" charset="0"/>
                  <a:cs typeface="Arial" pitchFamily="34" charset="0"/>
                </a:rPr>
                <a:t>file </a:t>
              </a:r>
              <a:r>
                <a:rPr lang="en-US" sz="2000" smtClean="0">
                  <a:latin typeface="Arial" pitchFamily="34" charset="0"/>
                  <a:cs typeface="Arial" pitchFamily="34" charset="0"/>
                </a:rPr>
                <a:t>yang terinfeksi dijalankan di komputer lain, kemungkinan besar komputer lain itu akan terinfeksi pula. Virus mencari </a:t>
              </a:r>
              <a:r>
                <a:rPr lang="en-US" sz="2000" i="1" smtClean="0">
                  <a:latin typeface="Arial" pitchFamily="34" charset="0"/>
                  <a:cs typeface="Arial" pitchFamily="34" charset="0"/>
                </a:rPr>
                <a:t>file </a:t>
              </a:r>
              <a:r>
                <a:rPr lang="en-US" sz="2000" smtClean="0">
                  <a:latin typeface="Arial" pitchFamily="34" charset="0"/>
                  <a:cs typeface="Arial" pitchFamily="34" charset="0"/>
                </a:rPr>
                <a:t>lain yang bisa diserangnya dan kemudian bersarang di sana.</a:t>
              </a:r>
            </a:p>
            <a:p>
              <a:r>
                <a:rPr lang="en-US" sz="2000" smtClean="0">
                  <a:latin typeface="Arial" pitchFamily="34" charset="0"/>
                  <a:cs typeface="Arial" pitchFamily="34" charset="0"/>
                </a:rPr>
                <a:t>Bisa juga virus menyebar melalui jaringan peer-to-peer yang sudah tak asing digunakan orang untuk </a:t>
              </a:r>
              <a:r>
                <a:rPr lang="en-US" sz="2000" smtClean="0">
                  <a:latin typeface="Arial" pitchFamily="34" charset="0"/>
                  <a:cs typeface="Arial" pitchFamily="34" charset="0"/>
                </a:rPr>
                <a:t>berbagi </a:t>
              </a:r>
              <a:r>
                <a:rPr lang="en-US" sz="2000" i="1" smtClean="0">
                  <a:latin typeface="Arial" pitchFamily="34" charset="0"/>
                  <a:cs typeface="Arial" pitchFamily="34" charset="0"/>
                </a:rPr>
                <a:t>file.</a:t>
              </a:r>
              <a:endParaRPr lang="en-US" sz="2000">
                <a:latin typeface="Arial" pitchFamily="34" charset="0"/>
                <a:cs typeface="Arial" pitchFamily="34" charset="0"/>
              </a:endParaRPr>
            </a:p>
          </p:txBody>
        </p:sp>
      </p:gr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clrChange>
              <a:clrFrom>
                <a:srgbClr val="FFFCFF"/>
              </a:clrFrom>
              <a:clrTo>
                <a:srgbClr val="FFFCFF">
                  <a:alpha val="0"/>
                </a:srgbClr>
              </a:clrTo>
            </a:clrChange>
          </a:blip>
          <a:srcRect/>
          <a:stretch>
            <a:fillRect/>
          </a:stretch>
        </p:blipFill>
        <p:spPr bwMode="auto">
          <a:xfrm>
            <a:off x="5791200" y="4267200"/>
            <a:ext cx="3048000" cy="2152650"/>
          </a:xfrm>
          <a:prstGeom prst="rect">
            <a:avLst/>
          </a:prstGeom>
          <a:noFill/>
          <a:ln w="9525">
            <a:noFill/>
            <a:miter lim="800000"/>
            <a:headEnd/>
            <a:tailEnd/>
          </a:ln>
        </p:spPr>
      </p:pic>
      <p:grpSp>
        <p:nvGrpSpPr>
          <p:cNvPr id="7" name="Group 6"/>
          <p:cNvGrpSpPr/>
          <p:nvPr/>
        </p:nvGrpSpPr>
        <p:grpSpPr>
          <a:xfrm>
            <a:off x="533400" y="381000"/>
            <a:ext cx="8077200" cy="6332042"/>
            <a:chOff x="533400" y="533400"/>
            <a:chExt cx="8077200" cy="6332042"/>
          </a:xfrm>
        </p:grpSpPr>
        <p:sp>
          <p:nvSpPr>
            <p:cNvPr id="4" name="Rectangle 3"/>
            <p:cNvSpPr/>
            <p:nvPr/>
          </p:nvSpPr>
          <p:spPr>
            <a:xfrm>
              <a:off x="533400" y="533400"/>
              <a:ext cx="8077200" cy="3570208"/>
            </a:xfrm>
            <a:prstGeom prst="rect">
              <a:avLst/>
            </a:prstGeom>
          </p:spPr>
          <p:txBody>
            <a:bodyPr wrap="square">
              <a:spAutoFit/>
            </a:bodyPr>
            <a:lstStyle/>
            <a:p>
              <a:r>
                <a:rPr lang="en-US" sz="2800" b="1" smtClean="0">
                  <a:solidFill>
                    <a:srgbClr val="FF0000"/>
                  </a:solidFill>
                  <a:latin typeface="Arial" pitchFamily="34" charset="0"/>
                  <a:cs typeface="Arial" pitchFamily="34" charset="0"/>
                </a:rPr>
                <a:t>Worm</a:t>
              </a:r>
            </a:p>
            <a:p>
              <a:r>
                <a:rPr lang="en-US" sz="2200" i="1" smtClean="0">
                  <a:latin typeface="Arial" pitchFamily="34" charset="0"/>
                  <a:cs typeface="Arial" pitchFamily="34" charset="0"/>
                </a:rPr>
                <a:t>Worm </a:t>
              </a:r>
              <a:r>
                <a:rPr lang="en-US" sz="2200" smtClean="0">
                  <a:latin typeface="Arial" pitchFamily="34" charset="0"/>
                  <a:cs typeface="Arial" pitchFamily="34" charset="0"/>
                </a:rPr>
                <a:t>alias cacing, begitu sebutannya. Kalau </a:t>
              </a:r>
              <a:r>
                <a:rPr lang="en-US" sz="2200" smtClean="0">
                  <a:latin typeface="Arial" pitchFamily="34" charset="0"/>
                  <a:cs typeface="Arial" pitchFamily="34" charset="0"/>
                </a:rPr>
                <a:t>virus </a:t>
              </a:r>
              <a:r>
                <a:rPr lang="en-US" sz="2200" smtClean="0">
                  <a:latin typeface="Arial" pitchFamily="34" charset="0"/>
                  <a:cs typeface="Arial" pitchFamily="34" charset="0"/>
                </a:rPr>
                <a:t>bersarang  </a:t>
              </a:r>
              <a:r>
                <a:rPr lang="en-US" sz="2200" smtClean="0">
                  <a:latin typeface="Arial" pitchFamily="34" charset="0"/>
                  <a:cs typeface="Arial" pitchFamily="34" charset="0"/>
                </a:rPr>
                <a:t>pada suatu program atau dokumen, </a:t>
              </a:r>
              <a:r>
                <a:rPr lang="en-US" sz="2200" smtClean="0">
                  <a:latin typeface="Arial" pitchFamily="34" charset="0"/>
                  <a:cs typeface="Arial" pitchFamily="34" charset="0"/>
                </a:rPr>
                <a:t>cacing-cacing </a:t>
              </a:r>
              <a:r>
                <a:rPr lang="en-US" sz="2200" smtClean="0">
                  <a:latin typeface="Arial" pitchFamily="34" charset="0"/>
                  <a:cs typeface="Arial" pitchFamily="34" charset="0"/>
                </a:rPr>
                <a:t>ini tidak </a:t>
              </a:r>
              <a:endParaRPr lang="en-US" sz="2200" smtClean="0">
                <a:latin typeface="Arial" pitchFamily="34" charset="0"/>
                <a:cs typeface="Arial" pitchFamily="34" charset="0"/>
              </a:endParaRPr>
            </a:p>
            <a:p>
              <a:r>
                <a:rPr lang="en-US" sz="2200" smtClean="0">
                  <a:latin typeface="Arial" pitchFamily="34" charset="0"/>
                  <a:cs typeface="Arial" pitchFamily="34" charset="0"/>
                </a:rPr>
                <a:t>demikian</a:t>
              </a:r>
              <a:r>
                <a:rPr lang="en-US" sz="2200" smtClean="0">
                  <a:latin typeface="Arial" pitchFamily="34" charset="0"/>
                  <a:cs typeface="Arial" pitchFamily="34" charset="0"/>
                </a:rPr>
                <a:t>. </a:t>
              </a:r>
              <a:r>
                <a:rPr lang="en-US" sz="2200" smtClean="0">
                  <a:latin typeface="Arial" pitchFamily="34" charset="0"/>
                  <a:cs typeface="Arial" pitchFamily="34" charset="0"/>
                </a:rPr>
                <a:t>Cacing adalah </a:t>
              </a:r>
              <a:r>
                <a:rPr lang="en-US" sz="2200" smtClean="0">
                  <a:latin typeface="Arial" pitchFamily="34" charset="0"/>
                  <a:cs typeface="Arial" pitchFamily="34" charset="0"/>
                </a:rPr>
                <a:t>sebuah </a:t>
              </a:r>
              <a:r>
                <a:rPr lang="en-US" sz="2200" smtClean="0">
                  <a:latin typeface="Arial" pitchFamily="34" charset="0"/>
                  <a:cs typeface="Arial" pitchFamily="34" charset="0"/>
                </a:rPr>
                <a:t>program yang </a:t>
              </a:r>
              <a:r>
                <a:rPr lang="en-US" sz="2200" smtClean="0">
                  <a:latin typeface="Arial" pitchFamily="34" charset="0"/>
                  <a:cs typeface="Arial" pitchFamily="34" charset="0"/>
                </a:rPr>
                <a:t>berdiri sendiri </a:t>
              </a:r>
              <a:r>
                <a:rPr lang="en-US" sz="2200" smtClean="0">
                  <a:latin typeface="Arial" pitchFamily="34" charset="0"/>
                  <a:cs typeface="Arial" pitchFamily="34" charset="0"/>
                </a:rPr>
                <a:t>dan </a:t>
              </a:r>
              <a:r>
                <a:rPr lang="en-US" sz="2200" smtClean="0">
                  <a:latin typeface="Arial" pitchFamily="34" charset="0"/>
                  <a:cs typeface="Arial" pitchFamily="34" charset="0"/>
                </a:rPr>
                <a:t>tidak membutuhkan </a:t>
              </a:r>
              <a:r>
                <a:rPr lang="en-US" sz="2200" smtClean="0">
                  <a:latin typeface="Arial" pitchFamily="34" charset="0"/>
                  <a:cs typeface="Arial" pitchFamily="34" charset="0"/>
                </a:rPr>
                <a:t>sarang untuk menyebarkan diri.</a:t>
              </a:r>
            </a:p>
            <a:p>
              <a:r>
                <a:rPr lang="en-US" sz="2200" smtClean="0">
                  <a:latin typeface="Arial" pitchFamily="34" charset="0"/>
                  <a:cs typeface="Arial" pitchFamily="34" charset="0"/>
                </a:rPr>
                <a:t>Hebatnya lagi, cacing bisa saja tidak memerlukan bantuan orang untuk penyebarannya. Melalui jaringan, cacing bisa "bertelur" di komputer-komputer yang terhubung dalam suatu jaringan. la masuk dari suatu kerapuhan </a:t>
              </a:r>
              <a:r>
                <a:rPr lang="en-US" sz="2200" i="1" smtClean="0">
                  <a:latin typeface="Arial" pitchFamily="34" charset="0"/>
                  <a:cs typeface="Arial" pitchFamily="34" charset="0"/>
                </a:rPr>
                <a:t>(vulerability) </a:t>
              </a:r>
              <a:r>
                <a:rPr lang="en-US" sz="2200" smtClean="0">
                  <a:latin typeface="Arial" pitchFamily="34" charset="0"/>
                  <a:cs typeface="Arial" pitchFamily="34" charset="0"/>
                </a:rPr>
                <a:t>dari suatu sistem, biasanya sistem </a:t>
              </a:r>
              <a:r>
                <a:rPr lang="en-US" sz="2200" smtClean="0">
                  <a:latin typeface="Arial" pitchFamily="34" charset="0"/>
                  <a:cs typeface="Arial" pitchFamily="34" charset="0"/>
                </a:rPr>
                <a:t>operasi</a:t>
              </a:r>
              <a:r>
                <a:rPr lang="en-US" sz="2200" smtClean="0">
                  <a:latin typeface="Arial" pitchFamily="34" charset="0"/>
                  <a:cs typeface="Arial" pitchFamily="34" charset="0"/>
                </a:rPr>
                <a:t>.</a:t>
              </a:r>
              <a:endParaRPr lang="en-US" sz="2200" smtClean="0">
                <a:latin typeface="Arial" pitchFamily="34" charset="0"/>
                <a:cs typeface="Arial" pitchFamily="34" charset="0"/>
              </a:endParaRPr>
            </a:p>
          </p:txBody>
        </p:sp>
        <p:sp>
          <p:nvSpPr>
            <p:cNvPr id="6" name="Rectangle 5"/>
            <p:cNvSpPr/>
            <p:nvPr/>
          </p:nvSpPr>
          <p:spPr>
            <a:xfrm>
              <a:off x="533400" y="4064675"/>
              <a:ext cx="5486400" cy="2800767"/>
            </a:xfrm>
            <a:prstGeom prst="rect">
              <a:avLst/>
            </a:prstGeom>
          </p:spPr>
          <p:txBody>
            <a:bodyPr wrap="square">
              <a:spAutoFit/>
            </a:bodyPr>
            <a:lstStyle/>
            <a:p>
              <a:r>
                <a:rPr lang="en-US" sz="2200" smtClean="0">
                  <a:latin typeface="Arial" pitchFamily="34" charset="0"/>
                  <a:cs typeface="Arial" pitchFamily="34" charset="0"/>
                </a:rPr>
                <a:t>Setelah masuk ke dalam suatu komputer, </a:t>
              </a:r>
              <a:r>
                <a:rPr lang="en-US" sz="2200" i="1" smtClean="0">
                  <a:latin typeface="Arial" pitchFamily="34" charset="0"/>
                  <a:cs typeface="Arial" pitchFamily="34" charset="0"/>
                </a:rPr>
                <a:t>worm </a:t>
              </a:r>
              <a:r>
                <a:rPr lang="en-US" sz="2200" smtClean="0">
                  <a:latin typeface="Arial" pitchFamily="34" charset="0"/>
                  <a:cs typeface="Arial" pitchFamily="34" charset="0"/>
                </a:rPr>
                <a:t>memodifikasi beberapa pengaturan di sistem operasi agar tetap hidup. Minimal, ia memasukkan diri dalam proses boot suatu komputer. Lainnya, mungkin mematikan akses ke situs antivirus, menonaktifkan , fitur keamanan di sistem, dan tindakan lain.</a:t>
              </a:r>
              <a:endParaRPr lang="en-US" sz="2200">
                <a:latin typeface="Arial" pitchFamily="34" charset="0"/>
                <a:cs typeface="Arial" pitchFamily="34" charset="0"/>
              </a:endParaRPr>
            </a:p>
          </p:txBody>
        </p:sp>
      </p:grpSp>
    </p:spTree>
  </p:cSld>
  <p:clrMapOvr>
    <a:masterClrMapping/>
  </p:clrMapOvr>
  <p:transition>
    <p:circle/>
    <p:sndAc>
      <p:stSnd>
        <p:snd r:embed="rId2" name="chimes.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44379" y="352246"/>
            <a:ext cx="885524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komputer dapat dikatagorikan ganas atau digotongkan jinak. Perlu dicatat, bagaimanapun "lemah-iembutnya" suatu virus ia tetap perlu diwaspadai karena tetap mengganggu sistem komputer.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Virus dalam bekerja akan membutuhkan memori pada sistem komputer, memerlukan tempat khusus pada disk, menghambat kecepatan jaringan dan menurunkan kinerja komputer, Juga pertu dicermati, bahwa tidak setiap pembuat (pemrogram) virus benar-benar ahli di bidangnya. Sehingga ia dapat saja membuat program virus menjadi suatu program yang penuh dengan kesalahan </a:t>
            </a:r>
            <a:r>
              <a:rPr kumimoji="0" lang="en-US" sz="2800" b="0" i="1"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(bugs) </a:t>
            </a:r>
            <a:r>
              <a:rPr kumimoji="0" lang="en-US" sz="28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yang tak terpikirkan sebelumnya</a:t>
            </a:r>
            <a:r>
              <a:rPr kumimoji="0" lang="en-US" sz="2800" b="0" i="0" u="none" strike="noStrike" cap="none" normalizeH="0" baseline="0" smtClean="0">
                <a:ln>
                  <a:noFill/>
                </a:ln>
                <a:solidFill>
                  <a:schemeClr val="tx1"/>
                </a:solidFill>
                <a:effectLst/>
                <a:latin typeface="Arial Rounded MT Bold" pitchFamily="34" charset="0"/>
                <a:cs typeface="Arial" pitchFamily="34" charset="0"/>
              </a:rPr>
              <a:t> </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44105" y="-228600"/>
            <a:ext cx="3899895" cy="2743200"/>
          </a:xfrm>
          <a:prstGeom prst="rect">
            <a:avLst/>
          </a:prstGeom>
          <a:noFill/>
          <a:ln w="9525">
            <a:noFill/>
            <a:miter lim="800000"/>
            <a:headEnd/>
            <a:tailEnd/>
          </a:ln>
          <a:effectLst/>
        </p:spPr>
      </p:pic>
      <p:grpSp>
        <p:nvGrpSpPr>
          <p:cNvPr id="6" name="Group 5"/>
          <p:cNvGrpSpPr/>
          <p:nvPr/>
        </p:nvGrpSpPr>
        <p:grpSpPr>
          <a:xfrm>
            <a:off x="381000" y="0"/>
            <a:ext cx="8382000" cy="6423124"/>
            <a:chOff x="381000" y="0"/>
            <a:chExt cx="8382000" cy="6423124"/>
          </a:xfrm>
        </p:grpSpPr>
        <p:sp>
          <p:nvSpPr>
            <p:cNvPr id="2" name="Rectangle 1"/>
            <p:cNvSpPr/>
            <p:nvPr/>
          </p:nvSpPr>
          <p:spPr>
            <a:xfrm>
              <a:off x="381000" y="4114800"/>
              <a:ext cx="8382000" cy="2308324"/>
            </a:xfrm>
            <a:prstGeom prst="rect">
              <a:avLst/>
            </a:prstGeom>
          </p:spPr>
          <p:txBody>
            <a:bodyPr wrap="square">
              <a:spAutoFit/>
            </a:bodyPr>
            <a:lstStyle/>
            <a:p>
              <a:r>
                <a:rPr lang="en-US" sz="2400" smtClean="0">
                  <a:latin typeface="Arial" pitchFamily="34" charset="0"/>
                  <a:cs typeface="Arial" pitchFamily="34" charset="0"/>
                </a:rPr>
                <a:t>Kinerja </a:t>
              </a:r>
              <a:r>
                <a:rPr lang="en-US" sz="2400" smtClean="0">
                  <a:latin typeface="Arial" pitchFamily="34" charset="0"/>
                  <a:cs typeface="Arial" pitchFamily="34" charset="0"/>
                </a:rPr>
                <a:t>komputer akan melambat karena wabbit memakan sumber daya yang iumayan banyak. Selain memperlambat kinerja komputer karena penggunaan sumber daya itu, </a:t>
              </a:r>
              <a:r>
                <a:rPr lang="en-US" sz="2400" i="1" smtClean="0">
                  <a:latin typeface="Arial" pitchFamily="34" charset="0"/>
                  <a:cs typeface="Arial" pitchFamily="34" charset="0"/>
                </a:rPr>
                <a:t>wabbit bisa diprogram untuk memilki efek samping yang efeknya mirip dengan malware lain. Kombinasi-kombinasi malware seperti iriilah yang bisa sangat berbahaya</a:t>
              </a:r>
              <a:endParaRPr lang="en-US" sz="2400">
                <a:latin typeface="Arial" pitchFamily="34" charset="0"/>
                <a:cs typeface="Arial" pitchFamily="34" charset="0"/>
              </a:endParaRPr>
            </a:p>
          </p:txBody>
        </p:sp>
        <p:sp>
          <p:nvSpPr>
            <p:cNvPr id="4" name="Rectangle 3"/>
            <p:cNvSpPr/>
            <p:nvPr/>
          </p:nvSpPr>
          <p:spPr>
            <a:xfrm>
              <a:off x="381000" y="0"/>
              <a:ext cx="4953000" cy="2369880"/>
            </a:xfrm>
            <a:prstGeom prst="rect">
              <a:avLst/>
            </a:prstGeom>
          </p:spPr>
          <p:txBody>
            <a:bodyPr wrap="square">
              <a:spAutoFit/>
            </a:bodyPr>
            <a:lstStyle/>
            <a:p>
              <a:r>
                <a:rPr lang="en-US" sz="2800" b="1" smtClean="0">
                  <a:solidFill>
                    <a:srgbClr val="FF0000"/>
                  </a:solidFill>
                  <a:latin typeface="Arial" pitchFamily="34" charset="0"/>
                  <a:cs typeface="Arial" pitchFamily="34" charset="0"/>
                </a:rPr>
                <a:t>Wabbit</a:t>
              </a:r>
            </a:p>
            <a:p>
              <a:r>
                <a:rPr lang="en-US" sz="2400" smtClean="0">
                  <a:latin typeface="Arial" pitchFamily="34" charset="0"/>
                  <a:cs typeface="Arial" pitchFamily="34" charset="0"/>
                </a:rPr>
                <a:t>Istilah ini mungkin asing, tapi memang ada </a:t>
              </a:r>
              <a:r>
                <a:rPr lang="en-US" sz="2400" i="1" smtClean="0">
                  <a:latin typeface="Arial" pitchFamily="34" charset="0"/>
                  <a:cs typeface="Arial" pitchFamily="34" charset="0"/>
                </a:rPr>
                <a:t>malware tipe ini. Seperti worm, wabbittidak membutuhkan suatu program dan dokumen untuk </a:t>
              </a:r>
              <a:r>
                <a:rPr lang="en-US" sz="2400" i="1" smtClean="0">
                  <a:latin typeface="Arial" pitchFamily="34" charset="0"/>
                  <a:cs typeface="Arial" pitchFamily="34" charset="0"/>
                </a:rPr>
                <a:t>bersarang</a:t>
              </a:r>
              <a:r>
                <a:rPr lang="en-US" sz="2400" i="1" smtClean="0">
                  <a:latin typeface="Arial" pitchFamily="34" charset="0"/>
                  <a:cs typeface="Arial" pitchFamily="34" charset="0"/>
                </a:rPr>
                <a:t>.</a:t>
              </a:r>
              <a:endParaRPr lang="en-US" sz="2400" i="1" smtClean="0">
                <a:latin typeface="Arial" pitchFamily="34" charset="0"/>
                <a:cs typeface="Arial" pitchFamily="34" charset="0"/>
              </a:endParaRPr>
            </a:p>
          </p:txBody>
        </p:sp>
        <p:sp>
          <p:nvSpPr>
            <p:cNvPr id="5" name="Rectangle 4"/>
            <p:cNvSpPr/>
            <p:nvPr/>
          </p:nvSpPr>
          <p:spPr>
            <a:xfrm>
              <a:off x="381000" y="2286000"/>
              <a:ext cx="8305800" cy="1938992"/>
            </a:xfrm>
            <a:prstGeom prst="rect">
              <a:avLst/>
            </a:prstGeom>
          </p:spPr>
          <p:txBody>
            <a:bodyPr wrap="square">
              <a:spAutoFit/>
            </a:bodyPr>
            <a:lstStyle/>
            <a:p>
              <a:r>
                <a:rPr lang="en-US" sz="2400" smtClean="0">
                  <a:latin typeface="Arial" pitchFamily="34" charset="0"/>
                  <a:cs typeface="Arial" pitchFamily="34" charset="0"/>
                </a:rPr>
                <a:t>Tetapi berbeda dengan </a:t>
              </a:r>
              <a:r>
                <a:rPr lang="en-US" sz="2400" i="1" smtClean="0">
                  <a:latin typeface="Arial" pitchFamily="34" charset="0"/>
                  <a:cs typeface="Arial" pitchFamily="34" charset="0"/>
                </a:rPr>
                <a:t>worm yang menyebarkan diri ke komputer lain menggunakan jaringan, wabbit menggandakan diri secara terus-menerus di dalam sebuah komputer lokal dan hasil penggandaan itu akan </a:t>
              </a:r>
              <a:r>
                <a:rPr lang="en-US" sz="2400" i="1" smtClean="0">
                  <a:latin typeface="Arial" pitchFamily="34" charset="0"/>
                  <a:cs typeface="Arial" pitchFamily="34" charset="0"/>
                </a:rPr>
                <a:t>menggerogoti </a:t>
              </a:r>
              <a:r>
                <a:rPr lang="en-US" sz="2400" i="1" smtClean="0">
                  <a:latin typeface="Arial" pitchFamily="34" charset="0"/>
                  <a:cs typeface="Arial" pitchFamily="34" charset="0"/>
                </a:rPr>
                <a:t>sistem.</a:t>
              </a:r>
              <a:endParaRPr lang="en-US" sz="2400"/>
            </a:p>
          </p:txBody>
        </p:sp>
      </p:grpSp>
    </p:spTree>
  </p:cSld>
  <p:clrMapOvr>
    <a:masterClrMapping/>
  </p:clrMapOvr>
  <p:transition>
    <p:circle/>
    <p:sndAc>
      <p:stSnd>
        <p:snd r:embed="rId2" name="chimes.wav" builtIn="1"/>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5943600" y="4419600"/>
            <a:ext cx="2819400" cy="2166977"/>
          </a:xfrm>
          <a:prstGeom prst="rect">
            <a:avLst/>
          </a:prstGeom>
          <a:noFill/>
          <a:ln w="9525">
            <a:noFill/>
            <a:miter lim="800000"/>
            <a:headEnd/>
            <a:tailEnd/>
          </a:ln>
        </p:spPr>
      </p:pic>
      <p:grpSp>
        <p:nvGrpSpPr>
          <p:cNvPr id="6" name="Group 5"/>
          <p:cNvGrpSpPr/>
          <p:nvPr/>
        </p:nvGrpSpPr>
        <p:grpSpPr>
          <a:xfrm>
            <a:off x="304800" y="0"/>
            <a:ext cx="8534400" cy="6402526"/>
            <a:chOff x="304800" y="0"/>
            <a:chExt cx="8534400" cy="6402526"/>
          </a:xfrm>
        </p:grpSpPr>
        <p:sp>
          <p:nvSpPr>
            <p:cNvPr id="2" name="Rectangle 1"/>
            <p:cNvSpPr/>
            <p:nvPr/>
          </p:nvSpPr>
          <p:spPr>
            <a:xfrm>
              <a:off x="304800" y="0"/>
              <a:ext cx="8458199" cy="2677656"/>
            </a:xfrm>
            <a:prstGeom prst="rect">
              <a:avLst/>
            </a:prstGeom>
          </p:spPr>
          <p:txBody>
            <a:bodyPr wrap="square">
              <a:spAutoFit/>
            </a:bodyPr>
            <a:lstStyle/>
            <a:p>
              <a:r>
                <a:rPr lang="en-US" sz="2400" b="1" smtClean="0">
                  <a:solidFill>
                    <a:srgbClr val="FF0000"/>
                  </a:solidFill>
                  <a:latin typeface="Arial" pitchFamily="34" charset="0"/>
                  <a:cs typeface="Arial" pitchFamily="34" charset="0"/>
                </a:rPr>
                <a:t>Keylogger</a:t>
              </a:r>
            </a:p>
            <a:p>
              <a:r>
                <a:rPr lang="en-US" smtClean="0">
                  <a:latin typeface="Arial" pitchFamily="34" charset="0"/>
                  <a:cs typeface="Arial" pitchFamily="34" charset="0"/>
                </a:rPr>
                <a:t>Hati-hati kalau ke berinternet di warnet. Bisa saja pada komputer di warnet itu diinstali suatu perangkat lunak yang dikenal dengan istilah </a:t>
              </a:r>
              <a:r>
                <a:rPr lang="en-US" i="1" smtClean="0">
                  <a:latin typeface="Arial" pitchFamily="34" charset="0"/>
                  <a:cs typeface="Arial" pitchFamily="34" charset="0"/>
                </a:rPr>
                <a:t>keylogger </a:t>
              </a:r>
              <a:r>
                <a:rPr lang="en-US" smtClean="0">
                  <a:latin typeface="Arial" pitchFamily="34" charset="0"/>
                  <a:cs typeface="Arial" pitchFamily="34" charset="0"/>
                </a:rPr>
                <a:t>yang mencatat semua tekanan </a:t>
              </a:r>
              <a:r>
                <a:rPr lang="en-US" smtClean="0">
                  <a:latin typeface="Arial" pitchFamily="34" charset="0"/>
                  <a:cs typeface="Arial" pitchFamily="34" charset="0"/>
                </a:rPr>
                <a:t>tombol </a:t>
              </a:r>
              <a:r>
                <a:rPr lang="en-US" i="1" smtClean="0">
                  <a:latin typeface="Arial" pitchFamily="34" charset="0"/>
                  <a:cs typeface="Arial" pitchFamily="34" charset="0"/>
                </a:rPr>
                <a:t>keyboard.</a:t>
              </a:r>
            </a:p>
            <a:p>
              <a:r>
                <a:rPr lang="en-US" smtClean="0">
                  <a:latin typeface="Arial" pitchFamily="34" charset="0"/>
                  <a:cs typeface="Arial" pitchFamily="34" charset="0"/>
                </a:rPr>
                <a:t>Catatan yang disimpan dalam suatu </a:t>
              </a:r>
              <a:r>
                <a:rPr lang="en-US" i="1" smtClean="0">
                  <a:latin typeface="Arial" pitchFamily="34" charset="0"/>
                  <a:cs typeface="Arial" pitchFamily="34" charset="0"/>
                </a:rPr>
                <a:t>file </a:t>
              </a:r>
              <a:r>
                <a:rPr lang="en-US" smtClean="0">
                  <a:latin typeface="Arial" pitchFamily="34" charset="0"/>
                  <a:cs typeface="Arial" pitchFamily="34" charset="0"/>
                </a:rPr>
                <a:t>yang bisa dilihat kemudian itu lengkap. Di dalamnya bisa terdapat informasi seperti aplikasi tempat penekanan tombol dilakukan dan waktu penekanan. Dengan cara ini, seseorang bisa mengetahui </a:t>
              </a:r>
              <a:r>
                <a:rPr lang="en-US" i="1" smtClean="0">
                  <a:latin typeface="Arial" pitchFamily="34" charset="0"/>
                  <a:cs typeface="Arial" pitchFamily="34" charset="0"/>
                </a:rPr>
                <a:t>username, password, </a:t>
              </a:r>
              <a:r>
                <a:rPr lang="en-US" smtClean="0">
                  <a:latin typeface="Arial" pitchFamily="34" charset="0"/>
                  <a:cs typeface="Arial" pitchFamily="34" charset="0"/>
                </a:rPr>
                <a:t>dan berbagai informasi lain yang dimasukkan dengan cara </a:t>
              </a:r>
              <a:r>
                <a:rPr lang="en-US" smtClean="0">
                  <a:latin typeface="Arial" pitchFamily="34" charset="0"/>
                  <a:cs typeface="Arial" pitchFamily="34" charset="0"/>
                </a:rPr>
                <a:t>pengetikan</a:t>
              </a:r>
              <a:r>
                <a:rPr lang="en-US" smtClean="0">
                  <a:latin typeface="Arial" pitchFamily="34" charset="0"/>
                  <a:cs typeface="Arial" pitchFamily="34" charset="0"/>
                </a:rPr>
                <a:t>.</a:t>
              </a:r>
              <a:endParaRPr lang="en-US" smtClean="0">
                <a:latin typeface="Arial" pitchFamily="34" charset="0"/>
                <a:cs typeface="Arial" pitchFamily="34" charset="0"/>
              </a:endParaRPr>
            </a:p>
          </p:txBody>
        </p:sp>
        <p:sp>
          <p:nvSpPr>
            <p:cNvPr id="4" name="Rectangle 3"/>
            <p:cNvSpPr/>
            <p:nvPr/>
          </p:nvSpPr>
          <p:spPr>
            <a:xfrm>
              <a:off x="304800" y="2647414"/>
              <a:ext cx="8534400" cy="2031325"/>
            </a:xfrm>
            <a:prstGeom prst="rect">
              <a:avLst/>
            </a:prstGeom>
          </p:spPr>
          <p:txBody>
            <a:bodyPr wrap="square">
              <a:spAutoFit/>
            </a:bodyPr>
            <a:lstStyle/>
            <a:p>
              <a:r>
                <a:rPr lang="en-US" smtClean="0">
                  <a:latin typeface="Arial" pitchFamily="34" charset="0"/>
                  <a:cs typeface="Arial" pitchFamily="34" charset="0"/>
                </a:rPr>
                <a:t>Pada </a:t>
              </a:r>
              <a:r>
                <a:rPr lang="en-US" smtClean="0">
                  <a:latin typeface="Arial" pitchFamily="34" charset="0"/>
                  <a:cs typeface="Arial" pitchFamily="34" charset="0"/>
                </a:rPr>
                <a:t>tingkat yang lebih canggih, </a:t>
              </a:r>
              <a:r>
                <a:rPr lang="en-US" i="1" smtClean="0">
                  <a:latin typeface="Arial" pitchFamily="34" charset="0"/>
                  <a:cs typeface="Arial" pitchFamily="34" charset="0"/>
                </a:rPr>
                <a:t>keylogger </a:t>
              </a:r>
              <a:r>
                <a:rPr lang="en-US" smtClean="0">
                  <a:latin typeface="Arial" pitchFamily="34" charset="0"/>
                  <a:cs typeface="Arial" pitchFamily="34" charset="0"/>
                </a:rPr>
                <a:t>mengirimkan </a:t>
              </a:r>
              <a:r>
                <a:rPr lang="en-US" i="1" smtClean="0">
                  <a:latin typeface="Arial" pitchFamily="34" charset="0"/>
                  <a:cs typeface="Arial" pitchFamily="34" charset="0"/>
                </a:rPr>
                <a:t>log </a:t>
              </a:r>
              <a:r>
                <a:rPr lang="en-US" smtClean="0">
                  <a:latin typeface="Arial" pitchFamily="34" charset="0"/>
                  <a:cs typeface="Arial" pitchFamily="34" charset="0"/>
                </a:rPr>
                <a:t>yang biasanya berupa </a:t>
              </a:r>
              <a:r>
                <a:rPr lang="en-US" i="1" smtClean="0">
                  <a:latin typeface="Arial" pitchFamily="34" charset="0"/>
                  <a:cs typeface="Arial" pitchFamily="34" charset="0"/>
                </a:rPr>
                <a:t>file </a:t>
              </a:r>
              <a:r>
                <a:rPr lang="en-US" smtClean="0">
                  <a:latin typeface="Arial" pitchFamily="34" charset="0"/>
                  <a:cs typeface="Arial" pitchFamily="34" charset="0"/>
                </a:rPr>
                <a:t>teks itu ke seseorang. Tentu saja itu dilakukan tanpa sepengetahuan si korban. Pada tingkat ini pula </a:t>
              </a:r>
              <a:r>
                <a:rPr lang="en-US" i="1" smtClean="0">
                  <a:latin typeface="Arial" pitchFamily="34" charset="0"/>
                  <a:cs typeface="Arial" pitchFamily="34" charset="0"/>
                </a:rPr>
                <a:t>keylogger </a:t>
              </a:r>
              <a:r>
                <a:rPr lang="en-US" smtClean="0">
                  <a:latin typeface="Arial" pitchFamily="34" charset="0"/>
                  <a:cs typeface="Arial" pitchFamily="34" charset="0"/>
                </a:rPr>
                <a:t>bisa mengaktifkan diri ketika pengguna komputer melakukan tindakan tertentu.</a:t>
              </a:r>
            </a:p>
            <a:p>
              <a:r>
                <a:rPr lang="en-US" smtClean="0">
                  <a:latin typeface="Arial" pitchFamily="34" charset="0"/>
                  <a:cs typeface="Arial" pitchFamily="34" charset="0"/>
                </a:rPr>
                <a:t>Misalnya begini. Ketika penguna komputer membuka situs </a:t>
              </a:r>
              <a:r>
                <a:rPr lang="en-US" i="1" smtClean="0">
                  <a:latin typeface="Arial" pitchFamily="34" charset="0"/>
                  <a:cs typeface="Arial" pitchFamily="34" charset="0"/>
                </a:rPr>
                <a:t>e-banking, </a:t>
              </a:r>
              <a:r>
                <a:rPr lang="en-US" i="1" smtClean="0">
                  <a:latin typeface="Arial" pitchFamily="34" charset="0"/>
                  <a:cs typeface="Arial" pitchFamily="34" charset="0"/>
                </a:rPr>
                <a:t>keylogger </a:t>
              </a:r>
              <a:r>
                <a:rPr lang="en-US" i="1" smtClean="0">
                  <a:latin typeface="Arial" pitchFamily="34" charset="0"/>
                  <a:cs typeface="Arial" pitchFamily="34" charset="0"/>
                </a:rPr>
                <a:t>aktif </a:t>
              </a:r>
              <a:r>
                <a:rPr lang="en-US" smtClean="0">
                  <a:latin typeface="Arial" pitchFamily="34" charset="0"/>
                  <a:cs typeface="Arial" pitchFamily="34" charset="0"/>
                </a:rPr>
                <a:t>dan mencatat semua tekanan pada </a:t>
              </a:r>
              <a:r>
                <a:rPr lang="en-US" i="1" smtClean="0">
                  <a:latin typeface="Arial" pitchFamily="34" charset="0"/>
                  <a:cs typeface="Arial" pitchFamily="34" charset="0"/>
                </a:rPr>
                <a:t>keyboard </a:t>
              </a:r>
              <a:r>
                <a:rPr lang="en-US" smtClean="0">
                  <a:latin typeface="Arial" pitchFamily="34" charset="0"/>
                  <a:cs typeface="Arial" pitchFamily="34" charset="0"/>
                </a:rPr>
                <a:t>di situs itu dengan harapan nomor PIN dapat </a:t>
              </a:r>
              <a:r>
                <a:rPr lang="en-US" smtClean="0">
                  <a:latin typeface="Arial" pitchFamily="34" charset="0"/>
                  <a:cs typeface="Arial" pitchFamily="34" charset="0"/>
                </a:rPr>
                <a:t>dicatat</a:t>
              </a:r>
              <a:r>
                <a:rPr lang="en-US" smtClean="0">
                  <a:latin typeface="Arial" pitchFamily="34" charset="0"/>
                  <a:cs typeface="Arial" pitchFamily="34" charset="0"/>
                </a:rPr>
                <a:t>.</a:t>
              </a:r>
              <a:endParaRPr lang="en-US" smtClean="0">
                <a:latin typeface="Arial" pitchFamily="34" charset="0"/>
                <a:cs typeface="Arial" pitchFamily="34" charset="0"/>
              </a:endParaRPr>
            </a:p>
          </p:txBody>
        </p:sp>
        <p:sp>
          <p:nvSpPr>
            <p:cNvPr id="5" name="Rectangle 4"/>
            <p:cNvSpPr/>
            <p:nvPr/>
          </p:nvSpPr>
          <p:spPr>
            <a:xfrm>
              <a:off x="304800" y="4648200"/>
              <a:ext cx="6019800" cy="1754326"/>
            </a:xfrm>
            <a:prstGeom prst="rect">
              <a:avLst/>
            </a:prstGeom>
          </p:spPr>
          <p:txBody>
            <a:bodyPr wrap="square">
              <a:spAutoFit/>
            </a:bodyPr>
            <a:lstStyle/>
            <a:p>
              <a:r>
                <a:rPr lang="en-US" i="1" smtClean="0">
                  <a:latin typeface="Arial" pitchFamily="34" charset="0"/>
                  <a:cs typeface="Arial" pitchFamily="34" charset="0"/>
                </a:rPr>
                <a:t>Keylogger </a:t>
              </a:r>
              <a:r>
                <a:rPr lang="en-US" smtClean="0">
                  <a:latin typeface="Arial" pitchFamily="34" charset="0"/>
                  <a:cs typeface="Arial" pitchFamily="34" charset="0"/>
                </a:rPr>
                <a:t>ini cukup berbahaya karena secanggih apa pun enkripsi yang diterapkan oleh suatu </a:t>
              </a:r>
              <a:r>
                <a:rPr lang="en-US" i="1" smtClean="0">
                  <a:latin typeface="Arial" pitchFamily="34" charset="0"/>
                  <a:cs typeface="Arial" pitchFamily="34" charset="0"/>
                </a:rPr>
                <a:t>website, password </a:t>
              </a:r>
              <a:r>
                <a:rPr lang="en-US" smtClean="0">
                  <a:latin typeface="Arial" pitchFamily="34" charset="0"/>
                  <a:cs typeface="Arial" pitchFamily="34" charset="0"/>
                </a:rPr>
                <a:t>tetap dapat diambil. Pasalnya, </a:t>
              </a:r>
              <a:r>
                <a:rPr lang="en-US" i="1" smtClean="0">
                  <a:latin typeface="Arial" pitchFamily="34" charset="0"/>
                  <a:cs typeface="Arial" pitchFamily="34" charset="0"/>
                </a:rPr>
                <a:t>password </a:t>
              </a:r>
              <a:r>
                <a:rPr lang="en-US" smtClean="0">
                  <a:latin typeface="Arial" pitchFamily="34" charset="0"/>
                  <a:cs typeface="Arial" pitchFamily="34" charset="0"/>
                </a:rPr>
                <a:t>itu diambil sebelum sempat dienkripsi oleh sistem. Jelas dong. </a:t>
              </a:r>
              <a:r>
                <a:rPr lang="en-US" i="1" smtClean="0">
                  <a:latin typeface="Arial" pitchFamily="34" charset="0"/>
                  <a:cs typeface="Arial" pitchFamily="34" charset="0"/>
                </a:rPr>
                <a:t>Keylogger </a:t>
              </a:r>
              <a:r>
                <a:rPr lang="en-US" smtClean="0">
                  <a:latin typeface="Arial" pitchFamily="34" charset="0"/>
                  <a:cs typeface="Arial" pitchFamily="34" charset="0"/>
                </a:rPr>
                <a:t>merekam sesaat setelah </a:t>
              </a:r>
              <a:r>
                <a:rPr lang="en-US" i="1" smtClean="0">
                  <a:latin typeface="Arial" pitchFamily="34" charset="0"/>
                  <a:cs typeface="Arial" pitchFamily="34" charset="0"/>
                </a:rPr>
                <a:t>password </a:t>
              </a:r>
              <a:r>
                <a:rPr lang="en-US" smtClean="0">
                  <a:latin typeface="Arial" pitchFamily="34" charset="0"/>
                  <a:cs typeface="Arial" pitchFamily="34" charset="0"/>
                </a:rPr>
                <a:t>diketikkan dan belum diproses oleh sistem.</a:t>
              </a:r>
              <a:endParaRPr lang="en-US">
                <a:latin typeface="Arial" pitchFamily="34" charset="0"/>
                <a:cs typeface="Arial" pitchFamily="34" charset="0"/>
              </a:endParaRPr>
            </a:p>
          </p:txBody>
        </p:sp>
      </p:gr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6934200" y="3791632"/>
            <a:ext cx="2209800" cy="3066367"/>
          </a:xfrm>
          <a:prstGeom prst="rect">
            <a:avLst/>
          </a:prstGeom>
          <a:noFill/>
          <a:ln w="9525">
            <a:noFill/>
            <a:miter lim="800000"/>
            <a:headEnd/>
            <a:tailEnd/>
          </a:ln>
          <a:effectLst/>
        </p:spPr>
      </p:pic>
      <p:grpSp>
        <p:nvGrpSpPr>
          <p:cNvPr id="5" name="Group 4"/>
          <p:cNvGrpSpPr/>
          <p:nvPr/>
        </p:nvGrpSpPr>
        <p:grpSpPr>
          <a:xfrm>
            <a:off x="304800" y="15180"/>
            <a:ext cx="8534400" cy="6801119"/>
            <a:chOff x="304800" y="15180"/>
            <a:chExt cx="8534400" cy="6801119"/>
          </a:xfrm>
        </p:grpSpPr>
        <p:sp>
          <p:nvSpPr>
            <p:cNvPr id="3" name="Rectangle 2"/>
            <p:cNvSpPr/>
            <p:nvPr/>
          </p:nvSpPr>
          <p:spPr>
            <a:xfrm>
              <a:off x="304800" y="15180"/>
              <a:ext cx="8534400" cy="4154984"/>
            </a:xfrm>
            <a:prstGeom prst="rect">
              <a:avLst/>
            </a:prstGeom>
          </p:spPr>
          <p:txBody>
            <a:bodyPr wrap="square">
              <a:spAutoFit/>
            </a:bodyPr>
            <a:lstStyle/>
            <a:p>
              <a:r>
                <a:rPr lang="en-US" sz="2400" b="1" smtClean="0">
                  <a:solidFill>
                    <a:srgbClr val="FF0000"/>
                  </a:solidFill>
                  <a:latin typeface="Arial" pitchFamily="34" charset="0"/>
                  <a:cs typeface="Arial" pitchFamily="34" charset="0"/>
                </a:rPr>
                <a:t>Browser Hijacker</a:t>
              </a:r>
            </a:p>
            <a:p>
              <a:r>
                <a:rPr lang="en-US" sz="2000" smtClean="0">
                  <a:latin typeface="Arial" pitchFamily="34" charset="0"/>
                  <a:cs typeface="Arial" pitchFamily="34" charset="0"/>
                </a:rPr>
                <a:t>Tak akan terlupakan peristiwa runtuhnya World Trade Center di New York 9 September 2001. Kala itu, 2 pesawat yang dibajak dan ditabrakkan mengakibatkan gedung kembar itu runtuh.</a:t>
              </a:r>
            </a:p>
            <a:p>
              <a:r>
                <a:rPr lang="en-US" sz="2000" smtClean="0">
                  <a:latin typeface="Arial" pitchFamily="34" charset="0"/>
                  <a:cs typeface="Arial" pitchFamily="34" charset="0"/>
                </a:rPr>
                <a:t>Kedua pesawat harusnya berangkat dari Boston menuju Los Angeles. Tapi oleh pembajak, pesawat diarahkan ke WTC dan ditabrakkan ke sana. Tak berbeda, </a:t>
              </a:r>
              <a:r>
                <a:rPr lang="en-US" sz="2000" i="1" smtClean="0">
                  <a:latin typeface="Arial" pitchFamily="34" charset="0"/>
                  <a:cs typeface="Arial" pitchFamily="34" charset="0"/>
                </a:rPr>
                <a:t>browser hijacker mengarahkan browser yang seharusnya menampilkan situs yang sesuai dengan alamat yang dimasukkan ke situs lain.</a:t>
              </a:r>
            </a:p>
            <a:p>
              <a:r>
                <a:rPr lang="en-US" sz="2000" smtClean="0">
                  <a:latin typeface="Arial" pitchFamily="34" charset="0"/>
                  <a:cs typeface="Arial" pitchFamily="34" charset="0"/>
                </a:rPr>
                <a:t>Itu contoh akibat yang paling parah dari gangguan yang disebabkan oleh </a:t>
              </a:r>
              <a:r>
                <a:rPr lang="en-US" sz="2000" i="1" smtClean="0">
                  <a:latin typeface="Arial" pitchFamily="34" charset="0"/>
                  <a:cs typeface="Arial" pitchFamily="34" charset="0"/>
                </a:rPr>
                <a:t>browser hijacker. Contoh lain yang bisa dilakukan oleh pembajak ini adalah menambahkan bookmark, mengganti home page, serta mengubah pengaturan </a:t>
              </a:r>
              <a:r>
                <a:rPr lang="en-US" sz="2000" i="1" smtClean="0">
                  <a:latin typeface="Arial" pitchFamily="34" charset="0"/>
                  <a:cs typeface="Arial" pitchFamily="34" charset="0"/>
                </a:rPr>
                <a:t>browser</a:t>
              </a:r>
              <a:r>
                <a:rPr lang="en-US" sz="2000" i="1" smtClean="0">
                  <a:latin typeface="Arial" pitchFamily="34" charset="0"/>
                  <a:cs typeface="Arial" pitchFamily="34" charset="0"/>
                </a:rPr>
                <a:t>.</a:t>
              </a:r>
              <a:endParaRPr lang="en-US" sz="2000" i="1" smtClean="0">
                <a:latin typeface="Arial" pitchFamily="34" charset="0"/>
                <a:cs typeface="Arial" pitchFamily="34" charset="0"/>
              </a:endParaRPr>
            </a:p>
          </p:txBody>
        </p:sp>
        <p:sp>
          <p:nvSpPr>
            <p:cNvPr id="4" name="Rectangle 3"/>
            <p:cNvSpPr/>
            <p:nvPr/>
          </p:nvSpPr>
          <p:spPr>
            <a:xfrm>
              <a:off x="304800" y="4092476"/>
              <a:ext cx="6477000" cy="2723823"/>
            </a:xfrm>
            <a:prstGeom prst="rect">
              <a:avLst/>
            </a:prstGeom>
          </p:spPr>
          <p:txBody>
            <a:bodyPr wrap="square">
              <a:spAutoFit/>
            </a:bodyPr>
            <a:lstStyle/>
            <a:p>
              <a:r>
                <a:rPr lang="en-US" sz="1900" smtClean="0">
                  <a:latin typeface="Arial" pitchFamily="34" charset="0"/>
                  <a:cs typeface="Arial" pitchFamily="34" charset="0"/>
                </a:rPr>
                <a:t>Bicara mengenai </a:t>
              </a:r>
              <a:r>
                <a:rPr lang="en-US" sz="1900" i="1" smtClean="0">
                  <a:latin typeface="Arial" pitchFamily="34" charset="0"/>
                  <a:cs typeface="Arial" pitchFamily="34" charset="0"/>
                </a:rPr>
                <a:t>browser di sini boleh yakin 100% browser yang dibicarakan adalah Internet Explorer. Selain karena Internet Explorer adalah buatan Microsoft, raksasa penghasil perangkat lunak yang produknya sering dijadikan sasaran serangan cracker, Internet Explorer adalah browser yang paling banyak digunakan orang untuk berinternet. Tak heran. Internet Explorer telah menyatu dengan Windows, sistem operasi milik Microsoft yang juga banyak diserbu oleh cracker.</a:t>
              </a:r>
              <a:endParaRPr lang="en-US" sz="1900"/>
            </a:p>
          </p:txBody>
        </p:sp>
      </p:gr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5649058" y="4800600"/>
            <a:ext cx="3494942" cy="2057400"/>
          </a:xfrm>
          <a:prstGeom prst="rect">
            <a:avLst/>
          </a:prstGeom>
          <a:noFill/>
          <a:ln w="9525">
            <a:noFill/>
            <a:miter lim="800000"/>
            <a:headEnd/>
            <a:tailEnd/>
          </a:ln>
          <a:effectLst/>
        </p:spPr>
      </p:pic>
      <p:grpSp>
        <p:nvGrpSpPr>
          <p:cNvPr id="5" name="Group 4"/>
          <p:cNvGrpSpPr/>
          <p:nvPr/>
        </p:nvGrpSpPr>
        <p:grpSpPr>
          <a:xfrm>
            <a:off x="381000" y="228601"/>
            <a:ext cx="8458200" cy="6402525"/>
            <a:chOff x="381000" y="228601"/>
            <a:chExt cx="8458200" cy="6402525"/>
          </a:xfrm>
        </p:grpSpPr>
        <p:sp>
          <p:nvSpPr>
            <p:cNvPr id="2" name="Rectangle 1"/>
            <p:cNvSpPr/>
            <p:nvPr/>
          </p:nvSpPr>
          <p:spPr>
            <a:xfrm>
              <a:off x="381000" y="228601"/>
              <a:ext cx="8458200" cy="4678204"/>
            </a:xfrm>
            <a:prstGeom prst="rect">
              <a:avLst/>
            </a:prstGeom>
          </p:spPr>
          <p:txBody>
            <a:bodyPr wrap="square">
              <a:spAutoFit/>
            </a:bodyPr>
            <a:lstStyle/>
            <a:p>
              <a:r>
                <a:rPr lang="en-US" sz="2800" b="1" smtClean="0">
                  <a:solidFill>
                    <a:srgbClr val="FF0000"/>
                  </a:solidFill>
                  <a:latin typeface="Arial" pitchFamily="34" charset="0"/>
                  <a:cs typeface="Arial" pitchFamily="34" charset="0"/>
                </a:rPr>
                <a:t>Troya</a:t>
              </a:r>
            </a:p>
            <a:p>
              <a:r>
                <a:rPr lang="en-US" smtClean="0"/>
                <a:t>Sudan 10 tahun lamanya Yunani mengurung Troya. Taktik baru untuk mengalahkan Troya pun dibuat. Yunani membangun sebuah patung kuda berukuran raksasa untuk dihadiahkan kepada Troya. Padahal, di dalam patung itu, terdapat bala tentara Yunani bersembunyi. Sementara, tentara Yunani yang mengurung Troya bersembunyi sehingga seolah-olah Yunani rela melepaskan Troya.</a:t>
              </a:r>
            </a:p>
            <a:p>
              <a:r>
                <a:rPr lang="en-US" smtClean="0"/>
                <a:t>Troya menerima patung kuda itu dan diletakkan di dalam benteng. Tengah malam, pasukan Yunani keluar dari patung kuda dan merangsek dan berhasil menduduki Troya.</a:t>
              </a:r>
            </a:p>
            <a:p>
              <a:r>
                <a:rPr lang="en-US" smtClean="0"/>
                <a:t>Istilah Kuda Troya ini kemudian digunakan untuk ma/ware yang seolah-olah merupakan program yang berguna, yang menghibur, yang menyelamatkan, padahal di balik itu, ia merusak. Kuda ini bisa ditunggangi oleh </a:t>
              </a:r>
              <a:r>
                <a:rPr lang="en-US" i="1" smtClean="0"/>
                <a:t>malware lain seperti virus, worm, spyware. Troya dapat digunakan untuk menyebarkan atau </a:t>
              </a:r>
              <a:r>
                <a:rPr lang="en-US" i="1" smtClean="0"/>
                <a:t>mengaktifkan </a:t>
              </a:r>
              <a:r>
                <a:rPr lang="en-US" i="1" smtClean="0"/>
                <a:t>mereka</a:t>
              </a:r>
            </a:p>
            <a:p>
              <a:r>
                <a:rPr lang="en-US" smtClean="0"/>
                <a:t>Bisa saja suatu program dibuat seolah-olah adalah antivirus gratis</a:t>
              </a:r>
              <a:r>
                <a:rPr lang="en-US" smtClean="0"/>
                <a:t>. </a:t>
              </a:r>
              <a:endParaRPr lang="en-US" i="1" smtClean="0">
                <a:solidFill>
                  <a:srgbClr val="FF0000"/>
                </a:solidFill>
                <a:latin typeface="Arial" pitchFamily="34" charset="0"/>
                <a:cs typeface="Arial" pitchFamily="34" charset="0"/>
              </a:endParaRPr>
            </a:p>
          </p:txBody>
        </p:sp>
        <p:sp>
          <p:nvSpPr>
            <p:cNvPr id="4" name="Rectangle 3"/>
            <p:cNvSpPr/>
            <p:nvPr/>
          </p:nvSpPr>
          <p:spPr>
            <a:xfrm>
              <a:off x="381000" y="4876800"/>
              <a:ext cx="5105400" cy="1754326"/>
            </a:xfrm>
            <a:prstGeom prst="rect">
              <a:avLst/>
            </a:prstGeom>
          </p:spPr>
          <p:txBody>
            <a:bodyPr wrap="square">
              <a:spAutoFit/>
            </a:bodyPr>
            <a:lstStyle/>
            <a:p>
              <a:r>
                <a:rPr lang="en-US" smtClean="0">
                  <a:latin typeface="Arial" pitchFamily="34" charset="0"/>
                  <a:cs typeface="Arial" pitchFamily="34" charset="0"/>
                </a:rPr>
                <a:t>Memang program itu menghapus suatu virus, tapi ternyata selain itu, ia juga memasukkan virus lain ke dalam komputer.</a:t>
              </a:r>
            </a:p>
            <a:p>
              <a:r>
                <a:rPr lang="en-US" smtClean="0">
                  <a:latin typeface="Arial" pitchFamily="34" charset="0"/>
                  <a:cs typeface="Arial" pitchFamily="34" charset="0"/>
                </a:rPr>
                <a:t>Bedanya dengan virus dan </a:t>
              </a:r>
              <a:r>
                <a:rPr lang="en-US" i="1" smtClean="0">
                  <a:latin typeface="Arial" pitchFamily="34" charset="0"/>
                  <a:cs typeface="Arial" pitchFamily="34" charset="0"/>
                </a:rPr>
                <a:t>worm, Troya tidak dapat menggandakan diri. Tapi virus atau worm yang "nebeng" di </a:t>
              </a:r>
              <a:r>
                <a:rPr lang="en-US" i="1" smtClean="0">
                  <a:latin typeface="Arial" pitchFamily="34" charset="0"/>
                  <a:cs typeface="Arial" pitchFamily="34" charset="0"/>
                </a:rPr>
                <a:t>dalamnya </a:t>
              </a:r>
              <a:r>
                <a:rPr lang="en-US" i="1" smtClean="0">
                  <a:latin typeface="Arial" pitchFamily="34" charset="0"/>
                  <a:cs typeface="Arial" pitchFamily="34" charset="0"/>
                </a:rPr>
                <a:t>.</a:t>
              </a:r>
              <a:endParaRPr lang="en-US" i="1" smtClean="0">
                <a:solidFill>
                  <a:srgbClr val="FF0000"/>
                </a:solidFill>
                <a:latin typeface="Arial" pitchFamily="34" charset="0"/>
                <a:cs typeface="Arial" pitchFamily="34" charset="0"/>
              </a:endParaRPr>
            </a:p>
          </p:txBody>
        </p:sp>
      </p:grpSp>
    </p:spTree>
  </p:cSld>
  <p:clrMapOvr>
    <a:masterClrMapping/>
  </p:clrMapOvr>
  <p:transition>
    <p:circle/>
    <p:sndAc>
      <p:stSnd>
        <p:snd r:embed="rId2" name="chimes.wav" builtIn="1"/>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67550" y="2638425"/>
            <a:ext cx="2076450" cy="4219575"/>
          </a:xfrm>
          <a:prstGeom prst="rect">
            <a:avLst/>
          </a:prstGeom>
          <a:noFill/>
          <a:ln w="9525">
            <a:noFill/>
            <a:miter lim="800000"/>
            <a:headEnd/>
            <a:tailEnd/>
          </a:ln>
          <a:effectLst/>
        </p:spPr>
      </p:pic>
      <p:grpSp>
        <p:nvGrpSpPr>
          <p:cNvPr id="5" name="Group 4"/>
          <p:cNvGrpSpPr/>
          <p:nvPr/>
        </p:nvGrpSpPr>
        <p:grpSpPr>
          <a:xfrm>
            <a:off x="381000" y="228601"/>
            <a:ext cx="8458200" cy="6360318"/>
            <a:chOff x="381000" y="228601"/>
            <a:chExt cx="8458200" cy="6360318"/>
          </a:xfrm>
        </p:grpSpPr>
        <p:sp>
          <p:nvSpPr>
            <p:cNvPr id="2" name="Rectangle 1"/>
            <p:cNvSpPr/>
            <p:nvPr/>
          </p:nvSpPr>
          <p:spPr>
            <a:xfrm>
              <a:off x="381000" y="228601"/>
              <a:ext cx="8458200" cy="2739211"/>
            </a:xfrm>
            <a:prstGeom prst="rect">
              <a:avLst/>
            </a:prstGeom>
          </p:spPr>
          <p:txBody>
            <a:bodyPr wrap="square">
              <a:spAutoFit/>
            </a:bodyPr>
            <a:lstStyle/>
            <a:p>
              <a:r>
                <a:rPr lang="en-US" sz="2800" b="1" smtClean="0">
                  <a:solidFill>
                    <a:srgbClr val="FF0000"/>
                  </a:solidFill>
                  <a:latin typeface="Arial" pitchFamily="34" charset="0"/>
                  <a:cs typeface="Arial" pitchFamily="34" charset="0"/>
                </a:rPr>
                <a:t>Spy </a:t>
              </a:r>
              <a:r>
                <a:rPr lang="en-US" sz="2800" b="1" smtClean="0">
                  <a:solidFill>
                    <a:srgbClr val="FF0000"/>
                  </a:solidFill>
                  <a:latin typeface="Arial" pitchFamily="34" charset="0"/>
                  <a:cs typeface="Arial" pitchFamily="34" charset="0"/>
                </a:rPr>
                <a:t>ware</a:t>
              </a:r>
            </a:p>
            <a:p>
              <a:r>
                <a:rPr lang="en-US" smtClean="0">
                  <a:latin typeface="Arial" pitchFamily="34" charset="0"/>
                  <a:cs typeface="Arial" pitchFamily="34" charset="0"/>
                </a:rPr>
                <a:t>Spyware </a:t>
              </a:r>
              <a:r>
                <a:rPr lang="en-US" smtClean="0">
                  <a:latin typeface="Arial" pitchFamily="34" charset="0"/>
                  <a:cs typeface="Arial" pitchFamily="34" charset="0"/>
                </a:rPr>
                <a:t>adalah perangkat lunak yang mengumpulkan dan mengirim informasi tentang pengguna komputer tanpa diketahui oleh si pengguna itu. Informasinya bisa yang tidak terlampau berbahaya seperti pola berkomputer, terutama berinternet, seseorang, sampai yang berbahaya seperti nomor katu kredit, PIN untuk perbankan elektronik </a:t>
              </a:r>
              <a:r>
                <a:rPr lang="en-US" i="1" smtClean="0">
                  <a:latin typeface="Arial" pitchFamily="34" charset="0"/>
                  <a:cs typeface="Arial" pitchFamily="34" charset="0"/>
                </a:rPr>
                <a:t>(e-banking), dan password suatu akun.</a:t>
              </a:r>
            </a:p>
            <a:p>
              <a:r>
                <a:rPr lang="en-US" smtClean="0">
                  <a:latin typeface="Arial" pitchFamily="34" charset="0"/>
                  <a:cs typeface="Arial" pitchFamily="34" charset="0"/>
                </a:rPr>
                <a:t>Informasi tentang pola berinternet, telah disebutkan, tidak terlampau berbahaya. Situs yang dikunjungi, informasi yang kerap dicari, obrolan di ruang chat akan dimata-matai oleh si </a:t>
              </a:r>
              <a:r>
                <a:rPr lang="en-US" i="1" smtClean="0">
                  <a:latin typeface="Arial" pitchFamily="34" charset="0"/>
                  <a:cs typeface="Arial" pitchFamily="34" charset="0"/>
                </a:rPr>
                <a:t>spyware</a:t>
              </a:r>
              <a:r>
                <a:rPr lang="en-US" i="1" smtClean="0">
                  <a:latin typeface="Arial" pitchFamily="34" charset="0"/>
                  <a:cs typeface="Arial" pitchFamily="34" charset="0"/>
                </a:rPr>
                <a:t>.</a:t>
              </a:r>
              <a:endParaRPr lang="en-US" i="1" smtClean="0">
                <a:latin typeface="Arial" pitchFamily="34" charset="0"/>
                <a:cs typeface="Arial" pitchFamily="34" charset="0"/>
              </a:endParaRPr>
            </a:p>
          </p:txBody>
        </p:sp>
        <p:sp>
          <p:nvSpPr>
            <p:cNvPr id="4" name="Rectangle 3"/>
            <p:cNvSpPr/>
            <p:nvPr/>
          </p:nvSpPr>
          <p:spPr>
            <a:xfrm>
              <a:off x="381000" y="2895600"/>
              <a:ext cx="6705600" cy="3693319"/>
            </a:xfrm>
            <a:prstGeom prst="rect">
              <a:avLst/>
            </a:prstGeom>
          </p:spPr>
          <p:txBody>
            <a:bodyPr wrap="square">
              <a:spAutoFit/>
            </a:bodyPr>
            <a:lstStyle/>
            <a:p>
              <a:r>
                <a:rPr lang="en-US" smtClean="0">
                  <a:latin typeface="Arial" pitchFamily="34" charset="0"/>
                  <a:cs typeface="Arial" pitchFamily="34" charset="0"/>
                </a:rPr>
                <a:t>Selanjutnya, informasi itu digunakan untuk menampilkan iklan yang biasanya berupa jendela </a:t>
              </a:r>
              <a:r>
                <a:rPr lang="en-US" i="1" smtClean="0">
                  <a:latin typeface="Arial" pitchFamily="34" charset="0"/>
                  <a:cs typeface="Arial" pitchFamily="34" charset="0"/>
                </a:rPr>
                <a:t>pop-up. Iklan itu berhubungan dengan kebiasaan seseorang berinternet. Misalnya, kerap kali seseorang mencari informasi mengenai kamera digital. Jendela pop-up yang muncul akan menampilkan, rnisalnya, suatu situs yang berdagang kamera digital. Adware adalah istilah untuk spyware yang begini.</a:t>
              </a:r>
            </a:p>
            <a:p>
              <a:r>
                <a:rPr lang="en-US" smtClean="0">
                  <a:latin typeface="Arial" pitchFamily="34" charset="0"/>
                  <a:cs typeface="Arial" pitchFamily="34" charset="0"/>
                </a:rPr>
                <a:t>Penyebaran </a:t>
              </a:r>
              <a:r>
                <a:rPr lang="en-US" i="1" smtClean="0">
                  <a:latin typeface="Arial" pitchFamily="34" charset="0"/>
                  <a:cs typeface="Arial" pitchFamily="34" charset="0"/>
                </a:rPr>
                <a:t>spyware mirip dengan Trojan. Contohnya, Flashget. Ketika Flashget yang </a:t>
              </a:r>
              <a:r>
                <a:rPr lang="en-US" i="1" smtClean="0">
                  <a:latin typeface="Arial" pitchFamily="34" charset="0"/>
                  <a:cs typeface="Arial" pitchFamily="34" charset="0"/>
                </a:rPr>
                <a:t>dipakai </a:t>
              </a:r>
              <a:r>
                <a:rPr lang="en-US" i="1" smtClean="0">
                  <a:latin typeface="Arial" pitchFamily="34" charset="0"/>
                  <a:cs typeface="Arial" pitchFamily="34" charset="0"/>
                </a:rPr>
                <a:t>belum </a:t>
              </a:r>
              <a:r>
                <a:rPr lang="en-US" i="1" smtClean="0">
                  <a:latin typeface="Arial" pitchFamily="34" charset="0"/>
                  <a:cs typeface="Arial" pitchFamily="34" charset="0"/>
                </a:rPr>
                <a:t>diregister, Flashget bertindak sebagai spyware. Coba saja hubungkan diri ke Internet, jalankan Flashget yang belum diregister</a:t>
              </a:r>
              <a:r>
                <a:rPr lang="en-US" i="1" smtClean="0">
                  <a:latin typeface="Arial" pitchFamily="34" charset="0"/>
                  <a:cs typeface="Arial" pitchFamily="34" charset="0"/>
                </a:rPr>
                <a:t>, </a:t>
              </a:r>
              <a:r>
                <a:rPr lang="en-US" i="1" smtClean="0">
                  <a:latin typeface="Arial" pitchFamily="34" charset="0"/>
                  <a:cs typeface="Arial" pitchFamily="34" charset="0"/>
                </a:rPr>
                <a:t>biarkan </a:t>
              </a:r>
              <a:r>
                <a:rPr lang="en-US" i="1" smtClean="0">
                  <a:latin typeface="Arial" pitchFamily="34" charset="0"/>
                  <a:cs typeface="Arial" pitchFamily="34" charset="0"/>
                </a:rPr>
                <a:t>komputer beberapa saat, pasti muncul jendela Internet Explorer yang menampilkan iklan suatu situs.</a:t>
              </a:r>
              <a:endParaRPr lang="en-US">
                <a:solidFill>
                  <a:srgbClr val="FF0000"/>
                </a:solidFill>
                <a:latin typeface="Arial" pitchFamily="34" charset="0"/>
                <a:cs typeface="Arial" pitchFamily="34" charset="0"/>
              </a:endParaRPr>
            </a:p>
          </p:txBody>
        </p:sp>
      </p:grpSp>
    </p:spTree>
  </p:cSld>
  <p:clrMapOvr>
    <a:masterClrMapping/>
  </p:clrMapOvr>
  <p:transition>
    <p:circle/>
    <p:sndAc>
      <p:stSnd>
        <p:snd r:embed="rId2" name="chimes.wav" builtIn="1"/>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5751508" y="4572000"/>
            <a:ext cx="3392491" cy="2286000"/>
          </a:xfrm>
          <a:prstGeom prst="rect">
            <a:avLst/>
          </a:prstGeom>
          <a:noFill/>
          <a:ln w="9525">
            <a:noFill/>
            <a:miter lim="800000"/>
            <a:headEnd/>
            <a:tailEnd/>
          </a:ln>
          <a:effectLst/>
        </p:spPr>
      </p:pic>
      <p:grpSp>
        <p:nvGrpSpPr>
          <p:cNvPr id="5" name="Group 4"/>
          <p:cNvGrpSpPr/>
          <p:nvPr/>
        </p:nvGrpSpPr>
        <p:grpSpPr>
          <a:xfrm>
            <a:off x="304800" y="76200"/>
            <a:ext cx="8534400" cy="6666369"/>
            <a:chOff x="304800" y="76200"/>
            <a:chExt cx="8534400" cy="6666369"/>
          </a:xfrm>
        </p:grpSpPr>
        <p:sp>
          <p:nvSpPr>
            <p:cNvPr id="2" name="Rectangle 1"/>
            <p:cNvSpPr/>
            <p:nvPr/>
          </p:nvSpPr>
          <p:spPr>
            <a:xfrm>
              <a:off x="304800" y="76200"/>
              <a:ext cx="8534400" cy="4524315"/>
            </a:xfrm>
            <a:prstGeom prst="rect">
              <a:avLst/>
            </a:prstGeom>
          </p:spPr>
          <p:txBody>
            <a:bodyPr wrap="square">
              <a:spAutoFit/>
            </a:bodyPr>
            <a:lstStyle/>
            <a:p>
              <a:r>
                <a:rPr lang="en-US" sz="2800" b="1" smtClean="0">
                  <a:solidFill>
                    <a:srgbClr val="FF0000"/>
                  </a:solidFill>
                  <a:latin typeface="Arial" pitchFamily="34" charset="0"/>
                  <a:cs typeface="Arial" pitchFamily="34" charset="0"/>
                </a:rPr>
                <a:t>Backdoor</a:t>
              </a:r>
            </a:p>
            <a:p>
              <a:r>
                <a:rPr lang="en-US" sz="2000" smtClean="0">
                  <a:latin typeface="Arial" pitchFamily="34" charset="0"/>
                  <a:cs typeface="Arial" pitchFamily="34" charset="0"/>
                </a:rPr>
                <a:t>Ini namanya main belakang. Kepingin cepat dapat Surat Izin Mengemudi (SIM), daripada lewat prosedur standar yang mengharuskan tes ini dan tes itu, mendingan siapkan duit buat menyogok aparat. SIM cepat di dapat tanpa antre lama, tanpa tes ini dan itu.</a:t>
              </a:r>
            </a:p>
            <a:p>
              <a:r>
                <a:rPr lang="en-US" sz="2000" smtClean="0">
                  <a:latin typeface="Arial" pitchFamily="34" charset="0"/>
                  <a:cs typeface="Arial" pitchFamily="34" charset="0"/>
                </a:rPr>
                <a:t>Tidak berbeda dengan contoh bikin SIM tadi, dengan melanggar prosedur, </a:t>
              </a:r>
              <a:r>
                <a:rPr lang="en-US" sz="2000" i="1" smtClean="0">
                  <a:latin typeface="Arial" pitchFamily="34" charset="0"/>
                  <a:cs typeface="Arial" pitchFamily="34" charset="0"/>
                </a:rPr>
                <a:t>malware berusaha masuk ke dalam sistem untuk mengakses sumber daya serta file.</a:t>
              </a:r>
            </a:p>
            <a:p>
              <a:r>
                <a:rPr lang="en-US" sz="2000" smtClean="0">
                  <a:latin typeface="Arial" pitchFamily="34" charset="0"/>
                  <a:cs typeface="Arial" pitchFamily="34" charset="0"/>
                </a:rPr>
                <a:t>Berdasarkan cara bekerja dan perilaku penyebarannya, </a:t>
              </a:r>
              <a:r>
                <a:rPr lang="en-US" sz="2000" i="1" smtClean="0">
                  <a:latin typeface="Arial" pitchFamily="34" charset="0"/>
                  <a:cs typeface="Arial" pitchFamily="34" charset="0"/>
                </a:rPr>
                <a:t>backdoor dapat dibagi menjadi 2 grup. Grup </a:t>
              </a:r>
              <a:r>
                <a:rPr lang="en-US" sz="2000" i="1" smtClean="0">
                  <a:latin typeface="Arial" pitchFamily="34" charset="0"/>
                  <a:cs typeface="Arial" pitchFamily="34" charset="0"/>
                </a:rPr>
                <a:t>pertama </a:t>
              </a:r>
              <a:r>
                <a:rPr lang="en-US" sz="2000" i="1" smtClean="0">
                  <a:latin typeface="Arial" pitchFamily="34" charset="0"/>
                  <a:cs typeface="Arial" pitchFamily="34" charset="0"/>
                </a:rPr>
                <a:t>mirip </a:t>
              </a:r>
              <a:r>
                <a:rPr lang="en-US" sz="2000" smtClean="0">
                  <a:latin typeface="Arial" pitchFamily="34" charset="0"/>
                  <a:cs typeface="Arial" pitchFamily="34" charset="0"/>
                </a:rPr>
                <a:t>dengan </a:t>
              </a:r>
              <a:r>
                <a:rPr lang="en-US" sz="2000" smtClean="0">
                  <a:latin typeface="Arial" pitchFamily="34" charset="0"/>
                  <a:cs typeface="Arial" pitchFamily="34" charset="0"/>
                </a:rPr>
                <a:t>Troya. Mereka secara manual dimasukkan ke dalam suatu </a:t>
              </a:r>
              <a:r>
                <a:rPr lang="en-US" sz="2000" i="1" smtClean="0">
                  <a:latin typeface="Arial" pitchFamily="34" charset="0"/>
                  <a:cs typeface="Arial" pitchFamily="34" charset="0"/>
                </a:rPr>
                <a:t>file program pada perangkat lunak dan kemudian ketika perangkat lunak itu diinstal, mereka menyebar. Grup yang kedua mirip dengan worm. Backdoor dalam grup ini dijalankan sebagai bagian dari proses </a:t>
              </a:r>
              <a:r>
                <a:rPr lang="en-US" sz="2000" i="1" smtClean="0">
                  <a:latin typeface="Arial" pitchFamily="34" charset="0"/>
                  <a:cs typeface="Arial" pitchFamily="34" charset="0"/>
                </a:rPr>
                <a:t>boot</a:t>
              </a:r>
              <a:r>
                <a:rPr lang="en-US" sz="2000" i="1" smtClean="0">
                  <a:latin typeface="Arial" pitchFamily="34" charset="0"/>
                  <a:cs typeface="Arial" pitchFamily="34" charset="0"/>
                </a:rPr>
                <a:t>.</a:t>
              </a:r>
              <a:endParaRPr lang="en-US" sz="2000" i="1" smtClean="0">
                <a:latin typeface="Arial" pitchFamily="34" charset="0"/>
                <a:cs typeface="Arial" pitchFamily="34" charset="0"/>
              </a:endParaRPr>
            </a:p>
          </p:txBody>
        </p:sp>
        <p:sp>
          <p:nvSpPr>
            <p:cNvPr id="4" name="Rectangle 3"/>
            <p:cNvSpPr/>
            <p:nvPr/>
          </p:nvSpPr>
          <p:spPr>
            <a:xfrm>
              <a:off x="304800" y="4495800"/>
              <a:ext cx="5334000" cy="2246769"/>
            </a:xfrm>
            <a:prstGeom prst="rect">
              <a:avLst/>
            </a:prstGeom>
          </p:spPr>
          <p:txBody>
            <a:bodyPr wrap="square">
              <a:spAutoFit/>
            </a:bodyPr>
            <a:lstStyle/>
            <a:p>
              <a:r>
                <a:rPr lang="en-US" sz="2000" i="1" smtClean="0">
                  <a:latin typeface="Arial" pitchFamily="34" charset="0"/>
                  <a:cs typeface="Arial" pitchFamily="34" charset="0"/>
                </a:rPr>
                <a:t>Ratware adalah sebutan untuk Backdoor yang mengubah komputer menjadi zombi yang mengirim spam. Backdoor lain mampu mengacaukan lalu lintas jaringan, melakukan brute force untuk meng-crack password dan enkripsi, dan mendistribusikan serangan distributed denial of service (DDoS).</a:t>
              </a:r>
              <a:endParaRPr lang="en-US" sz="2000">
                <a:latin typeface="Arial" pitchFamily="34" charset="0"/>
                <a:cs typeface="Arial" pitchFamily="34" charset="0"/>
              </a:endParaRPr>
            </a:p>
          </p:txBody>
        </p:sp>
      </p:grpSp>
    </p:spTree>
  </p:cSld>
  <p:clrMapOvr>
    <a:masterClrMapping/>
  </p:clrMapOvr>
  <p:transition>
    <p:circle/>
    <p:sndAc>
      <p:stSnd>
        <p:snd r:embed="rId2" name="chimes.wav" builtIn="1"/>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5739230" y="4038600"/>
            <a:ext cx="3404770" cy="2438400"/>
          </a:xfrm>
          <a:prstGeom prst="rect">
            <a:avLst/>
          </a:prstGeom>
          <a:noFill/>
          <a:ln w="9525">
            <a:noFill/>
            <a:miter lim="800000"/>
            <a:headEnd/>
            <a:tailEnd/>
          </a:ln>
          <a:effectLst/>
        </p:spPr>
      </p:pic>
      <p:grpSp>
        <p:nvGrpSpPr>
          <p:cNvPr id="5" name="Group 4"/>
          <p:cNvGrpSpPr/>
          <p:nvPr/>
        </p:nvGrpSpPr>
        <p:grpSpPr>
          <a:xfrm>
            <a:off x="378593" y="457200"/>
            <a:ext cx="8460607" cy="5751969"/>
            <a:chOff x="378593" y="457200"/>
            <a:chExt cx="8460607" cy="5751969"/>
          </a:xfrm>
        </p:grpSpPr>
        <p:sp>
          <p:nvSpPr>
            <p:cNvPr id="2" name="Rectangle 1"/>
            <p:cNvSpPr/>
            <p:nvPr/>
          </p:nvSpPr>
          <p:spPr>
            <a:xfrm>
              <a:off x="378593" y="457200"/>
              <a:ext cx="8460607" cy="3600986"/>
            </a:xfrm>
            <a:prstGeom prst="rect">
              <a:avLst/>
            </a:prstGeom>
          </p:spPr>
          <p:txBody>
            <a:bodyPr wrap="square">
              <a:spAutoFit/>
            </a:bodyPr>
            <a:lstStyle/>
            <a:p>
              <a:r>
                <a:rPr lang="en-US" sz="2800" b="1" smtClean="0">
                  <a:solidFill>
                    <a:srgbClr val="FF0000"/>
                  </a:solidFill>
                  <a:latin typeface="Arial" pitchFamily="34" charset="0"/>
                  <a:cs typeface="Arial" pitchFamily="34" charset="0"/>
                </a:rPr>
                <a:t>Dialer</a:t>
              </a:r>
            </a:p>
            <a:p>
              <a:r>
                <a:rPr lang="en-US" sz="2000" smtClean="0">
                  <a:latin typeface="Arial" pitchFamily="34" charset="0"/>
                  <a:cs typeface="Arial" pitchFamily="34" charset="0"/>
                </a:rPr>
                <a:t>Andaikata komputer yang digunakan, tak ada hujan tak ada badai, berusaha menghubungkan diri ke Internet, padahal tak ada satu pun perangkat lunak yang dijalankan membutuhkan koneksi, maka layaklah bercuriga. Komputer kemungkinan telah terjangkit oleh </a:t>
              </a:r>
              <a:r>
                <a:rPr lang="en-US" sz="2000" i="1" smtClean="0">
                  <a:latin typeface="Arial" pitchFamily="34" charset="0"/>
                  <a:cs typeface="Arial" pitchFamily="34" charset="0"/>
                </a:rPr>
                <a:t>malware yang terkenal dengan istilah dialer.</a:t>
              </a:r>
            </a:p>
            <a:p>
              <a:r>
                <a:rPr lang="en-US" sz="2000" smtClean="0">
                  <a:latin typeface="Arial" pitchFamily="34" charset="0"/>
                  <a:cs typeface="Arial" pitchFamily="34" charset="0"/>
                </a:rPr>
                <a:t>Tambah parah lagi karena </a:t>
              </a:r>
              <a:r>
                <a:rPr lang="en-US" sz="2000" i="1" smtClean="0">
                  <a:latin typeface="Arial" pitchFamily="34" charset="0"/>
                  <a:cs typeface="Arial" pitchFamily="34" charset="0"/>
                </a:rPr>
                <a:t>dialer kadang mengganti nomor penyedia layanan Internet yang biasa dihubungi dengan nomor penyedia layanan </a:t>
              </a:r>
              <a:r>
                <a:rPr lang="en-US" sz="2000" i="1" smtClean="0">
                  <a:latin typeface="Arial" pitchFamily="34" charset="0"/>
                  <a:cs typeface="Arial" pitchFamily="34" charset="0"/>
                </a:rPr>
                <a:t>Internet </a:t>
              </a:r>
              <a:r>
                <a:rPr lang="en-US" sz="2000" i="1" smtClean="0">
                  <a:latin typeface="Arial" pitchFamily="34" charset="0"/>
                  <a:cs typeface="Arial" pitchFamily="34" charset="0"/>
                </a:rPr>
                <a:t>lain </a:t>
              </a:r>
              <a:r>
                <a:rPr lang="en-US" sz="2000" i="1" smtClean="0">
                  <a:latin typeface="Arial" pitchFamily="34" charset="0"/>
                  <a:cs typeface="Arial" pitchFamily="34" charset="0"/>
                </a:rPr>
                <a:t>yang biasanya nomor jarak jauh, seringkali nomor luar negeri. Akibatnya, tagihan telepon menjadi melonjak tak </a:t>
              </a:r>
              <a:r>
                <a:rPr lang="en-US" sz="2000" i="1" smtClean="0">
                  <a:latin typeface="Arial" pitchFamily="34" charset="0"/>
                  <a:cs typeface="Arial" pitchFamily="34" charset="0"/>
                </a:rPr>
                <a:t>terkira</a:t>
              </a:r>
              <a:r>
                <a:rPr lang="en-US" sz="2000" i="1" smtClean="0">
                  <a:latin typeface="Arial" pitchFamily="34" charset="0"/>
                  <a:cs typeface="Arial" pitchFamily="34" charset="0"/>
                </a:rPr>
                <a:t>.</a:t>
              </a:r>
            </a:p>
            <a:p>
              <a:r>
                <a:rPr lang="en-US" sz="2000" i="1" smtClean="0">
                  <a:solidFill>
                    <a:srgbClr val="C00000"/>
                  </a:solidFill>
                  <a:latin typeface="Arial" pitchFamily="34" charset="0"/>
                  <a:cs typeface="Arial" pitchFamily="34" charset="0"/>
                </a:rPr>
                <a:t>Buat apa menghubungkan diri ke Internet? Siapa yang </a:t>
              </a:r>
              <a:r>
                <a:rPr lang="en-US" sz="2000" i="1" smtClean="0">
                  <a:solidFill>
                    <a:srgbClr val="C00000"/>
                  </a:solidFill>
                  <a:latin typeface="Arial" pitchFamily="34" charset="0"/>
                  <a:cs typeface="Arial" pitchFamily="34" charset="0"/>
                </a:rPr>
                <a:t>diuntungkan</a:t>
              </a:r>
              <a:r>
                <a:rPr lang="en-US" sz="2000" i="1" smtClean="0">
                  <a:solidFill>
                    <a:srgbClr val="C00000"/>
                  </a:solidFill>
                  <a:latin typeface="Arial" pitchFamily="34" charset="0"/>
                  <a:cs typeface="Arial" pitchFamily="34" charset="0"/>
                </a:rPr>
                <a:t>?</a:t>
              </a:r>
              <a:endParaRPr lang="en-US" sz="2000" i="1" smtClean="0">
                <a:solidFill>
                  <a:srgbClr val="C00000"/>
                </a:solidFill>
                <a:latin typeface="Arial" pitchFamily="34" charset="0"/>
                <a:cs typeface="Arial" pitchFamily="34" charset="0"/>
              </a:endParaRPr>
            </a:p>
          </p:txBody>
        </p:sp>
        <p:sp>
          <p:nvSpPr>
            <p:cNvPr id="4" name="Rectangle 3"/>
            <p:cNvSpPr/>
            <p:nvPr/>
          </p:nvSpPr>
          <p:spPr>
            <a:xfrm>
              <a:off x="381000" y="3962400"/>
              <a:ext cx="5410200" cy="2246769"/>
            </a:xfrm>
            <a:prstGeom prst="rect">
              <a:avLst/>
            </a:prstGeom>
          </p:spPr>
          <p:txBody>
            <a:bodyPr wrap="square">
              <a:spAutoFit/>
            </a:bodyPr>
            <a:lstStyle/>
            <a:p>
              <a:r>
                <a:rPr lang="en-US" sz="2000" i="1" smtClean="0">
                  <a:latin typeface="Arial" pitchFamily="34" charset="0"/>
                  <a:cs typeface="Arial" pitchFamily="34" charset="0"/>
                </a:rPr>
                <a:t>Dialer menghubungkan komputer ke Internet guna mengirimkan informasi yang didapat oleh keylogger, spyware, atau malware lain ke si seseorang yang memang bertujuan demikian. Dia dan penyedia jasa teleponlah yang paling diuntungkan dengan dialer ini.</a:t>
              </a:r>
            </a:p>
            <a:p>
              <a:r>
                <a:rPr lang="it-IT" sz="2000" i="1" smtClean="0">
                  <a:latin typeface="Arial" pitchFamily="34" charset="0"/>
                  <a:cs typeface="Arial" pitchFamily="34" charset="0"/>
                </a:rPr>
                <a:t>Hati-hati, bisa rugi dua kali.</a:t>
              </a:r>
              <a:endParaRPr lang="en-US" sz="2000" i="1" smtClean="0">
                <a:latin typeface="Arial" pitchFamily="34" charset="0"/>
                <a:cs typeface="Arial" pitchFamily="34" charset="0"/>
              </a:endParaRPr>
            </a:p>
          </p:txBody>
        </p:sp>
      </p:grpSp>
    </p:spTree>
  </p:cSld>
  <p:clrMapOvr>
    <a:masterClrMapping/>
  </p:clrMapOvr>
  <p:transition>
    <p:circle/>
    <p:sndAc>
      <p:stSnd>
        <p:snd r:embed="rId2" name="chimes.wav" builtIn="1"/>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66665"/>
            <a:ext cx="8305800" cy="5324535"/>
          </a:xfrm>
          <a:prstGeom prst="rect">
            <a:avLst/>
          </a:prstGeom>
        </p:spPr>
        <p:txBody>
          <a:bodyPr wrap="square">
            <a:spAutoFit/>
          </a:bodyPr>
          <a:lstStyle/>
          <a:p>
            <a:r>
              <a:rPr lang="en-US" sz="2800" b="1" smtClean="0">
                <a:solidFill>
                  <a:srgbClr val="C00000"/>
                </a:solidFill>
                <a:latin typeface="Arial" pitchFamily="34" charset="0"/>
                <a:cs typeface="Arial" pitchFamily="34" charset="0"/>
              </a:rPr>
              <a:t>Exploit Dan Rootkit</a:t>
            </a:r>
          </a:p>
          <a:p>
            <a:r>
              <a:rPr lang="en-US" sz="2400" smtClean="0">
                <a:latin typeface="Arial" pitchFamily="34" charset="0"/>
                <a:cs typeface="Arial" pitchFamily="34" charset="0"/>
              </a:rPr>
              <a:t>Kedua </a:t>
            </a:r>
            <a:r>
              <a:rPr lang="en-US" sz="2400" smtClean="0">
                <a:latin typeface="Arial" pitchFamily="34" charset="0"/>
                <a:cs typeface="Arial" pitchFamily="34" charset="0"/>
              </a:rPr>
              <a:t>perangkat ini bisa dibilang ma/ware bisa pula tidak. Kenapa begitu? Penjelasannya kira-kira begini.</a:t>
            </a:r>
          </a:p>
          <a:p>
            <a:r>
              <a:rPr lang="en-US" sz="2400" b="1" i="1" smtClean="0">
                <a:latin typeface="Arial" pitchFamily="34" charset="0"/>
                <a:cs typeface="Arial" pitchFamily="34" charset="0"/>
              </a:rPr>
              <a:t>Exploit</a:t>
            </a:r>
            <a:r>
              <a:rPr lang="en-US" sz="2400" i="1" smtClean="0">
                <a:latin typeface="Arial" pitchFamily="34" charset="0"/>
                <a:cs typeface="Arial" pitchFamily="34" charset="0"/>
              </a:rPr>
              <a:t> </a:t>
            </a:r>
            <a:r>
              <a:rPr lang="en-US" sz="2400" smtClean="0">
                <a:latin typeface="Arial" pitchFamily="34" charset="0"/>
                <a:cs typeface="Arial" pitchFamily="34" charset="0"/>
              </a:rPr>
              <a:t>adalah perangkat lunak yang menyerang kerapuhan keamanan (security vulnerability) yang spesifik namun tidak selalu bertujuan untuk melancarkan aksi yang tak diinginkan. </a:t>
            </a:r>
            <a:r>
              <a:rPr lang="en-US" sz="2400" i="1" smtClean="0">
                <a:latin typeface="Arial" pitchFamily="34" charset="0"/>
                <a:cs typeface="Arial" pitchFamily="34" charset="0"/>
              </a:rPr>
              <a:t>Banyak peneliti keamanan komputer menggunakan </a:t>
            </a:r>
            <a:r>
              <a:rPr lang="en-US" sz="2400" i="1" smtClean="0">
                <a:latin typeface="Arial" pitchFamily="34" charset="0"/>
                <a:cs typeface="Arial" pitchFamily="34" charset="0"/>
              </a:rPr>
              <a:t>exploit </a:t>
            </a:r>
            <a:r>
              <a:rPr lang="en-US" sz="2400" smtClean="0">
                <a:latin typeface="Arial" pitchFamily="34" charset="0"/>
                <a:cs typeface="Arial" pitchFamily="34" charset="0"/>
              </a:rPr>
              <a:t>untuk </a:t>
            </a:r>
            <a:r>
              <a:rPr lang="en-US" sz="2400" smtClean="0">
                <a:latin typeface="Arial" pitchFamily="34" charset="0"/>
                <a:cs typeface="Arial" pitchFamily="34" charset="0"/>
              </a:rPr>
              <a:t>mendemonstrasikan bahwa suatu sistem memiliki kerapuhan.</a:t>
            </a:r>
          </a:p>
          <a:p>
            <a:r>
              <a:rPr lang="en-US" sz="2400" smtClean="0">
                <a:latin typeface="Arial" pitchFamily="34" charset="0"/>
                <a:cs typeface="Arial" pitchFamily="34" charset="0"/>
              </a:rPr>
              <a:t>Memang ada badan peneliti yang bekerja sama dengan produsen perangkat lunak. Peneliti itu bertugas mencari kerapuhan dari sebuah perangkat lunak, dan kalau mereka menemukannya, mereka melaporkan hasil temuan itu ke si produsen agar si produsen dapat mengambil </a:t>
            </a:r>
            <a:r>
              <a:rPr lang="en-US" sz="2400" smtClean="0">
                <a:latin typeface="Arial" pitchFamily="34" charset="0"/>
                <a:cs typeface="Arial" pitchFamily="34" charset="0"/>
              </a:rPr>
              <a:t>tindakan</a:t>
            </a:r>
            <a:r>
              <a:rPr lang="en-US" sz="2400" smtClean="0">
                <a:latin typeface="Arial" pitchFamily="34" charset="0"/>
                <a:cs typeface="Arial" pitchFamily="34" charset="0"/>
              </a:rPr>
              <a:t>.</a:t>
            </a:r>
            <a:endParaRPr lang="en-US" sz="2400" smtClean="0">
              <a:latin typeface="Arial" pitchFamily="34" charset="0"/>
              <a:cs typeface="Arial" pitchFamily="34" charset="0"/>
            </a:endParaRPr>
          </a:p>
        </p:txBody>
      </p:sp>
    </p:spTree>
  </p:cSld>
  <p:clrMapOvr>
    <a:masterClrMapping/>
  </p:clrMapOvr>
  <p:transition>
    <p:circle/>
    <p:sndAc>
      <p:stSnd>
        <p:snd r:embed="rId2" name="chimes.wav" builtIn="1"/>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12088"/>
            <a:ext cx="8305800" cy="5355312"/>
          </a:xfrm>
          <a:prstGeom prst="rect">
            <a:avLst/>
          </a:prstGeom>
        </p:spPr>
        <p:txBody>
          <a:bodyPr wrap="square">
            <a:spAutoFit/>
          </a:bodyPr>
          <a:lstStyle/>
          <a:p>
            <a:pPr algn="r">
              <a:spcAft>
                <a:spcPts val="1200"/>
              </a:spcAft>
            </a:pPr>
            <a:r>
              <a:rPr lang="en-US" sz="2000" b="1" smtClean="0">
                <a:solidFill>
                  <a:srgbClr val="C00000"/>
                </a:solidFill>
                <a:latin typeface="Arial" pitchFamily="34" charset="0"/>
                <a:cs typeface="Arial" pitchFamily="34" charset="0"/>
              </a:rPr>
              <a:t>Exploit Dan Rootkit</a:t>
            </a:r>
          </a:p>
          <a:p>
            <a:r>
              <a:rPr lang="en-US" sz="2400" smtClean="0">
                <a:latin typeface="Arial" pitchFamily="34" charset="0"/>
                <a:cs typeface="Arial" pitchFamily="34" charset="0"/>
              </a:rPr>
              <a:t>Namun </a:t>
            </a:r>
            <a:r>
              <a:rPr lang="en-US" sz="2400" smtClean="0">
                <a:latin typeface="Arial" pitchFamily="34" charset="0"/>
                <a:cs typeface="Arial" pitchFamily="34" charset="0"/>
              </a:rPr>
              <a:t>begitu, </a:t>
            </a:r>
            <a:r>
              <a:rPr lang="en-US" sz="2400" i="1" smtClean="0">
                <a:latin typeface="Arial" pitchFamily="34" charset="0"/>
                <a:cs typeface="Arial" pitchFamily="34" charset="0"/>
              </a:rPr>
              <a:t>exploit kadang menjadi bagian dari suatu </a:t>
            </a:r>
            <a:r>
              <a:rPr lang="en-US" sz="2400" i="1" smtClean="0">
                <a:latin typeface="Arial" pitchFamily="34" charset="0"/>
                <a:cs typeface="Arial" pitchFamily="34" charset="0"/>
              </a:rPr>
              <a:t>malware </a:t>
            </a:r>
            <a:r>
              <a:rPr lang="en-US" sz="2400" i="1" smtClean="0">
                <a:latin typeface="Arial" pitchFamily="34" charset="0"/>
                <a:cs typeface="Arial" pitchFamily="34" charset="0"/>
              </a:rPr>
              <a:t>yang </a:t>
            </a:r>
            <a:r>
              <a:rPr lang="en-US" sz="2400" smtClean="0">
                <a:latin typeface="Arial" pitchFamily="34" charset="0"/>
                <a:cs typeface="Arial" pitchFamily="34" charset="0"/>
              </a:rPr>
              <a:t>bertugas menyerang kerapuhan keamanan.</a:t>
            </a:r>
          </a:p>
          <a:p>
            <a:r>
              <a:rPr lang="en-US" sz="2400" smtClean="0">
                <a:latin typeface="Arial" pitchFamily="34" charset="0"/>
                <a:cs typeface="Arial" pitchFamily="34" charset="0"/>
              </a:rPr>
              <a:t>Berbeda dengan </a:t>
            </a:r>
            <a:r>
              <a:rPr lang="en-US" sz="2400" i="1" smtClean="0">
                <a:latin typeface="Arial" pitchFamily="34" charset="0"/>
                <a:cs typeface="Arial" pitchFamily="34" charset="0"/>
              </a:rPr>
              <a:t>exploit yang secara langsung menyerang sistem</a:t>
            </a:r>
            <a:r>
              <a:rPr lang="en-US" sz="2400" i="1" smtClean="0">
                <a:latin typeface="Arial" pitchFamily="34" charset="0"/>
                <a:cs typeface="Arial" pitchFamily="34" charset="0"/>
              </a:rPr>
              <a:t>, </a:t>
            </a:r>
            <a:r>
              <a:rPr lang="en-US" sz="2400" i="1" smtClean="0">
                <a:latin typeface="Arial" pitchFamily="34" charset="0"/>
                <a:cs typeface="Arial" pitchFamily="34" charset="0"/>
              </a:rPr>
              <a:t>rootkit tidak </a:t>
            </a:r>
            <a:r>
              <a:rPr lang="en-US" sz="2400" i="1" smtClean="0">
                <a:latin typeface="Arial" pitchFamily="34" charset="0"/>
                <a:cs typeface="Arial" pitchFamily="34" charset="0"/>
              </a:rPr>
              <a:t>demikian. Rootkit dimasukkan ke dalam komputer oleh penyerang setelah komputer berhasil diambil alih.</a:t>
            </a:r>
          </a:p>
          <a:p>
            <a:r>
              <a:rPr lang="en-US" sz="2400" i="1" smtClean="0">
                <a:latin typeface="Arial" pitchFamily="34" charset="0"/>
                <a:cs typeface="Arial" pitchFamily="34" charset="0"/>
              </a:rPr>
              <a:t>Rootkit berguna untuk menghapus jejak penyerangan, seperti menghapus log dan menyembunyikan proses dari malware itu sendiri. </a:t>
            </a:r>
            <a:r>
              <a:rPr lang="en-US" sz="2400" i="1" smtClean="0">
                <a:latin typeface="Arial" pitchFamily="34" charset="0"/>
                <a:cs typeface="Arial" pitchFamily="34" charset="0"/>
              </a:rPr>
              <a:t>Rootkit </a:t>
            </a:r>
            <a:r>
              <a:rPr lang="en-US" sz="2400" i="1" smtClean="0">
                <a:latin typeface="Arial" pitchFamily="34" charset="0"/>
                <a:cs typeface="Arial" pitchFamily="34" charset="0"/>
              </a:rPr>
              <a:t>juga </a:t>
            </a:r>
            <a:r>
              <a:rPr lang="en-US" sz="2400" i="1" smtClean="0">
                <a:latin typeface="Arial" pitchFamily="34" charset="0"/>
                <a:cs typeface="Arial" pitchFamily="34" charset="0"/>
              </a:rPr>
              <a:t>bisa mengandung backdoor agar di hari depan nanti, si penyerang bisa kembali mengambil alih sistem.</a:t>
            </a:r>
          </a:p>
          <a:p>
            <a:r>
              <a:rPr lang="fi-FI" sz="2400" i="1" smtClean="0">
                <a:latin typeface="Arial" pitchFamily="34" charset="0"/>
                <a:cs typeface="Arial" pitchFamily="34" charset="0"/>
              </a:rPr>
              <a:t>Rootkit ini sulit dideteksi. Pasalnya</a:t>
            </a:r>
            <a:r>
              <a:rPr lang="fi-FI" sz="2400" i="1" smtClean="0">
                <a:latin typeface="Arial" pitchFamily="34" charset="0"/>
                <a:cs typeface="Arial" pitchFamily="34" charset="0"/>
              </a:rPr>
              <a:t>, </a:t>
            </a:r>
            <a:r>
              <a:rPr lang="fi-FI" sz="2400" i="1" smtClean="0">
                <a:latin typeface="Arial" pitchFamily="34" charset="0"/>
                <a:cs typeface="Arial" pitchFamily="34" charset="0"/>
              </a:rPr>
              <a:t>rootkit </a:t>
            </a:r>
            <a:r>
              <a:rPr lang="it-IT" sz="2400" smtClean="0">
                <a:latin typeface="Arial" pitchFamily="34" charset="0"/>
                <a:cs typeface="Arial" pitchFamily="34" charset="0"/>
              </a:rPr>
              <a:t>ditanamkan pada sistem operasi di level kernel, level inti sistem </a:t>
            </a:r>
            <a:r>
              <a:rPr lang="it-IT" sz="2400" smtClean="0">
                <a:latin typeface="Arial" pitchFamily="34" charset="0"/>
                <a:cs typeface="Arial" pitchFamily="34" charset="0"/>
              </a:rPr>
              <a:t>operasi</a:t>
            </a:r>
            <a:r>
              <a:rPr lang="it-IT" sz="2400" smtClean="0">
                <a:latin typeface="Arial" pitchFamily="34" charset="0"/>
                <a:cs typeface="Arial" pitchFamily="34" charset="0"/>
              </a:rPr>
              <a:t>.</a:t>
            </a:r>
            <a:endParaRPr lang="it-IT" sz="2400" smtClean="0">
              <a:latin typeface="Arial" pitchFamily="34" charset="0"/>
              <a:cs typeface="Arial" pitchFamily="34" charset="0"/>
            </a:endParaRPr>
          </a:p>
        </p:txBody>
      </p:sp>
    </p:spTree>
  </p:cSld>
  <p:clrMapOvr>
    <a:masterClrMapping/>
  </p:clrMapOvr>
  <p:transition>
    <p:circle/>
    <p:sndAc>
      <p:stSnd>
        <p:snd r:embed="rId2" name="chimes.wav" builtIn="1"/>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47556"/>
            <a:ext cx="8382000" cy="5355312"/>
          </a:xfrm>
          <a:prstGeom prst="rect">
            <a:avLst/>
          </a:prstGeom>
        </p:spPr>
        <p:txBody>
          <a:bodyPr wrap="square">
            <a:spAutoFit/>
          </a:bodyPr>
          <a:lstStyle/>
          <a:p>
            <a:pPr algn="r">
              <a:spcAft>
                <a:spcPts val="1200"/>
              </a:spcAft>
            </a:pPr>
            <a:r>
              <a:rPr lang="en-US" sz="2000" b="1" smtClean="0">
                <a:solidFill>
                  <a:srgbClr val="C00000"/>
                </a:solidFill>
                <a:latin typeface="Arial" pitchFamily="34" charset="0"/>
                <a:cs typeface="Arial" pitchFamily="34" charset="0"/>
              </a:rPr>
              <a:t>Exploit Dan Rootkit</a:t>
            </a:r>
          </a:p>
          <a:p>
            <a:r>
              <a:rPr lang="en-US" sz="2400" smtClean="0">
                <a:latin typeface="Arial" pitchFamily="34" charset="0"/>
                <a:cs typeface="Arial" pitchFamily="34" charset="0"/>
              </a:rPr>
              <a:t>Cara </a:t>
            </a:r>
            <a:r>
              <a:rPr lang="en-US" sz="2400" smtClean="0">
                <a:latin typeface="Arial" pitchFamily="34" charset="0"/>
                <a:cs typeface="Arial" pitchFamily="34" charset="0"/>
              </a:rPr>
              <a:t>terbaik yang bisa diandalkan untuk mendeteksi ada </a:t>
            </a:r>
            <a:r>
              <a:rPr lang="en-US" sz="2400" smtClean="0">
                <a:latin typeface="Arial" pitchFamily="34" charset="0"/>
                <a:cs typeface="Arial" pitchFamily="34" charset="0"/>
              </a:rPr>
              <a:t>tidaknya </a:t>
            </a:r>
            <a:r>
              <a:rPr lang="en-US" sz="2400" i="1" smtClean="0">
                <a:latin typeface="Arial" pitchFamily="34" charset="0"/>
                <a:cs typeface="Arial" pitchFamily="34" charset="0"/>
              </a:rPr>
              <a:t>rootkit di </a:t>
            </a:r>
            <a:r>
              <a:rPr lang="en-US" sz="2400" i="1" smtClean="0">
                <a:latin typeface="Arial" pitchFamily="34" charset="0"/>
                <a:cs typeface="Arial" pitchFamily="34" charset="0"/>
              </a:rPr>
              <a:t>komputer adalah dengan mematikan komputer dan boot ulang tidak dengan harddisk melainkan dengan media lain seperti CD-ROM atau disket USB</a:t>
            </a:r>
            <a:r>
              <a:rPr lang="en-US" sz="2400" i="1" smtClean="0">
                <a:latin typeface="Arial" pitchFamily="34" charset="0"/>
                <a:cs typeface="Arial" pitchFamily="34" charset="0"/>
              </a:rPr>
              <a:t>. </a:t>
            </a:r>
            <a:r>
              <a:rPr lang="en-US" sz="2400" i="1" smtClean="0">
                <a:latin typeface="Arial" pitchFamily="34" charset="0"/>
                <a:cs typeface="Arial" pitchFamily="34" charset="0"/>
              </a:rPr>
              <a:t>Rootkit yang </a:t>
            </a:r>
            <a:r>
              <a:rPr lang="en-US" sz="2400" i="1" smtClean="0">
                <a:latin typeface="Arial" pitchFamily="34" charset="0"/>
                <a:cs typeface="Arial" pitchFamily="34" charset="0"/>
              </a:rPr>
              <a:t>tidak berjalan tak dapat bersembunyi dan kebanyakan </a:t>
            </a:r>
            <a:r>
              <a:rPr lang="en-US" sz="2400" i="1" smtClean="0">
                <a:latin typeface="Arial" pitchFamily="34" charset="0"/>
                <a:cs typeface="Arial" pitchFamily="34" charset="0"/>
              </a:rPr>
              <a:t>antivirus </a:t>
            </a:r>
            <a:r>
              <a:rPr lang="en-US" sz="2400" i="1" smtClean="0">
                <a:latin typeface="Arial" pitchFamily="34" charset="0"/>
                <a:cs typeface="Arial" pitchFamily="34" charset="0"/>
              </a:rPr>
              <a:t>dapat </a:t>
            </a:r>
            <a:r>
              <a:rPr lang="en-US" sz="2400" smtClean="0">
                <a:latin typeface="Arial" pitchFamily="34" charset="0"/>
                <a:cs typeface="Arial" pitchFamily="34" charset="0"/>
              </a:rPr>
              <a:t>mengidentifikasikannya</a:t>
            </a:r>
            <a:r>
              <a:rPr lang="en-US" sz="2400" smtClean="0">
                <a:latin typeface="Arial" pitchFamily="34" charset="0"/>
                <a:cs typeface="Arial" pitchFamily="34" charset="0"/>
              </a:rPr>
              <a:t>.</a:t>
            </a:r>
          </a:p>
          <a:p>
            <a:r>
              <a:rPr lang="en-US" sz="2400" smtClean="0">
                <a:latin typeface="Arial" pitchFamily="34" charset="0"/>
                <a:cs typeface="Arial" pitchFamily="34" charset="0"/>
              </a:rPr>
              <a:t>Produsen perangkat keamanan biasanya telah</a:t>
            </a:r>
          </a:p>
          <a:p>
            <a:r>
              <a:rPr lang="en-US" sz="2400" smtClean="0">
                <a:latin typeface="Arial" pitchFamily="34" charset="0"/>
                <a:cs typeface="Arial" pitchFamily="34" charset="0"/>
              </a:rPr>
              <a:t>mengintegrasikan pendeteksi </a:t>
            </a:r>
            <a:r>
              <a:rPr lang="en-US" sz="2400" i="1" smtClean="0">
                <a:latin typeface="Arial" pitchFamily="34" charset="0"/>
                <a:cs typeface="Arial" pitchFamily="34" charset="0"/>
              </a:rPr>
              <a:t>rootkit di produknya. Meskipun rootkit menyembunyikan diri selama proses pemindaian berjalan, antivirus masih bisa mengenalinya. Juga, bila rootkit menarik diri dari sistem untuk sementara, antivirus </a:t>
            </a:r>
            <a:r>
              <a:rPr lang="en-US" sz="2400" i="1" smtClean="0">
                <a:latin typeface="Arial" pitchFamily="34" charset="0"/>
                <a:cs typeface="Arial" pitchFamily="34" charset="0"/>
              </a:rPr>
              <a:t>tetap </a:t>
            </a:r>
            <a:r>
              <a:rPr lang="en-US" sz="2400" i="1" smtClean="0">
                <a:latin typeface="Arial" pitchFamily="34" charset="0"/>
                <a:cs typeface="Arial" pitchFamily="34" charset="0"/>
              </a:rPr>
              <a:t>dapat </a:t>
            </a:r>
            <a:r>
              <a:rPr lang="en-US" sz="2400" smtClean="0">
                <a:latin typeface="Arial" pitchFamily="34" charset="0"/>
                <a:cs typeface="Arial" pitchFamily="34" charset="0"/>
              </a:rPr>
              <a:t>menemukannya </a:t>
            </a:r>
            <a:r>
              <a:rPr lang="en-US" sz="2400" smtClean="0">
                <a:latin typeface="Arial" pitchFamily="34" charset="0"/>
                <a:cs typeface="Arial" pitchFamily="34" charset="0"/>
              </a:rPr>
              <a:t>dengan </a:t>
            </a:r>
            <a:r>
              <a:rPr lang="en-US" sz="2400" smtClean="0">
                <a:latin typeface="Arial" pitchFamily="34" charset="0"/>
                <a:cs typeface="Arial" pitchFamily="34" charset="0"/>
              </a:rPr>
              <a:t> menggunakan </a:t>
            </a:r>
            <a:r>
              <a:rPr lang="en-US" sz="2400" smtClean="0">
                <a:latin typeface="Arial" pitchFamily="34" charset="0"/>
                <a:cs typeface="Arial" pitchFamily="34" charset="0"/>
              </a:rPr>
              <a:t>deteksi "sidik jari" alias </a:t>
            </a:r>
            <a:r>
              <a:rPr lang="en-US" sz="2400" i="1" smtClean="0">
                <a:latin typeface="Arial" pitchFamily="34" charset="0"/>
                <a:cs typeface="Arial" pitchFamily="34" charset="0"/>
              </a:rPr>
              <a:t>byte unik dari </a:t>
            </a:r>
            <a:r>
              <a:rPr lang="en-US" sz="2400" i="1" smtClean="0">
                <a:latin typeface="Arial" pitchFamily="34" charset="0"/>
                <a:cs typeface="Arial" pitchFamily="34" charset="0"/>
              </a:rPr>
              <a:t>rootkit</a:t>
            </a:r>
            <a:r>
              <a:rPr lang="en-US" sz="2400" i="1" smtClean="0">
                <a:latin typeface="Arial" pitchFamily="34" charset="0"/>
                <a:cs typeface="Arial" pitchFamily="34" charset="0"/>
              </a:rPr>
              <a:t>.</a:t>
            </a:r>
            <a:endParaRPr lang="en-US" sz="2400" i="1" smtClean="0">
              <a:latin typeface="Arial" pitchFamily="34" charset="0"/>
              <a:cs typeface="Arial" pitchFamily="34" charset="0"/>
            </a:endParaRPr>
          </a:p>
        </p:txBody>
      </p:sp>
    </p:spTree>
  </p:cSld>
  <p:clrMapOvr>
    <a:masterClrMapping/>
  </p:clrMapOvr>
  <p:transition>
    <p:circle/>
    <p:sndAc>
      <p:stSnd>
        <p:snd r:embed="rId2" name="chimes.wav" builtIn="1"/>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 y="865287"/>
            <a:ext cx="8823960" cy="5078313"/>
          </a:xfrm>
          <a:prstGeom prst="rect">
            <a:avLst/>
          </a:prstGeom>
        </p:spPr>
        <p:txBody>
          <a:bodyPr wrap="square">
            <a:spAutoFit/>
          </a:bodyPr>
          <a:lstStyle/>
          <a:p>
            <a:r>
              <a:rPr lang="en-US" sz="3600">
                <a:latin typeface="Arial Rounded MT Bold" pitchFamily="34" charset="0"/>
              </a:rPr>
              <a:t>Karena "kehebatan" teknik pemrograman virus yang diterapkan secara histeris, terkadang suatu program virus yang direncanakan sebagai program yang jinak oleh pembuatnya menjadi suatu program yang ganas dan bersifat "ninja", hal ini dapat mengakibatkan sistem komputer mengatami kerusakan</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7083"/>
            <a:ext cx="8305800" cy="4247317"/>
          </a:xfrm>
          <a:prstGeom prst="rect">
            <a:avLst/>
          </a:prstGeom>
        </p:spPr>
        <p:txBody>
          <a:bodyPr wrap="square">
            <a:spAutoFit/>
          </a:bodyPr>
          <a:lstStyle/>
          <a:p>
            <a:pPr algn="r">
              <a:spcAft>
                <a:spcPts val="1200"/>
              </a:spcAft>
            </a:pPr>
            <a:r>
              <a:rPr lang="en-US" sz="2000" b="1" smtClean="0">
                <a:solidFill>
                  <a:srgbClr val="C00000"/>
                </a:solidFill>
                <a:latin typeface="Arial" pitchFamily="34" charset="0"/>
                <a:cs typeface="Arial" pitchFamily="34" charset="0"/>
              </a:rPr>
              <a:t>Exploit Dan Rootkit</a:t>
            </a:r>
          </a:p>
          <a:p>
            <a:r>
              <a:rPr lang="en-US" sz="2400" i="1" smtClean="0">
                <a:latin typeface="Arial" pitchFamily="34" charset="0"/>
                <a:cs typeface="Arial" pitchFamily="34" charset="0"/>
              </a:rPr>
              <a:t>Rootkit </a:t>
            </a:r>
            <a:r>
              <a:rPr lang="en-US" sz="2400" i="1" smtClean="0">
                <a:latin typeface="Arial" pitchFamily="34" charset="0"/>
                <a:cs typeface="Arial" pitchFamily="34" charset="0"/>
              </a:rPr>
              <a:t>memang cerdik. Dia bisa menganalisis proses-proses yang sedang berjalan. Andai ia mencurigai suatu proses sebagai tindak tanduk sebuah antivirus, ia bisa menyembunyikan diri. Ketika proses itu selesai, ia aktif kembali.</a:t>
            </a:r>
          </a:p>
          <a:p>
            <a:r>
              <a:rPr lang="en-US" sz="2400" smtClean="0">
                <a:latin typeface="Arial" pitchFamily="34" charset="0"/>
                <a:cs typeface="Arial" pitchFamily="34" charset="0"/>
              </a:rPr>
              <a:t>Ada beberapa program yang bisa dipakai untuk mendeteksi adanya </a:t>
            </a:r>
            <a:r>
              <a:rPr lang="en-US" sz="2400" i="1" smtClean="0">
                <a:latin typeface="Arial" pitchFamily="34" charset="0"/>
                <a:cs typeface="Arial" pitchFamily="34" charset="0"/>
              </a:rPr>
              <a:t>rootkit pada sistem. Rootkit Detector Kit, Chkrootkit, dan Rkhunter adalah contoh yang bisa digunakan. Blacklight merupakan contoh pendeteksi rootkit untuk Windows yang tersedia di </a:t>
            </a:r>
            <a:r>
              <a:rPr lang="en-US" sz="2400" i="1" smtClean="0">
                <a:latin typeface="Arial" pitchFamily="34" charset="0"/>
                <a:cs typeface="Arial" pitchFamily="34" charset="0"/>
              </a:rPr>
              <a:t>situs </a:t>
            </a:r>
            <a:r>
              <a:rPr lang="en-US" sz="2400" i="1" smtClean="0">
                <a:latin typeface="Arial" pitchFamily="34" charset="0"/>
                <a:cs typeface="Arial" pitchFamily="34" charset="0"/>
              </a:rPr>
              <a:t>F-Secure.</a:t>
            </a:r>
            <a:endParaRPr lang="en-US" sz="2400">
              <a:latin typeface="Arial"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1143000" y="499286"/>
            <a:ext cx="6863462" cy="4968064"/>
          </a:xfrm>
          <a:prstGeom prst="rect">
            <a:avLst/>
          </a:prstGeom>
          <a:noFill/>
          <a:ln w="9525">
            <a:noFill/>
            <a:miter lim="800000"/>
            <a:headEnd/>
            <a:tailEnd/>
          </a:ln>
          <a:effectLst/>
        </p:spPr>
      </p:pic>
      <p:sp>
        <p:nvSpPr>
          <p:cNvPr id="3" name="Rectangle 2"/>
          <p:cNvSpPr/>
          <p:nvPr/>
        </p:nvSpPr>
        <p:spPr>
          <a:xfrm>
            <a:off x="1295400" y="5486400"/>
            <a:ext cx="6705600" cy="1200329"/>
          </a:xfrm>
          <a:prstGeom prst="rect">
            <a:avLst/>
          </a:prstGeom>
        </p:spPr>
        <p:txBody>
          <a:bodyPr wrap="square">
            <a:spAutoFit/>
          </a:bodyPr>
          <a:lstStyle/>
          <a:p>
            <a:r>
              <a:rPr lang="en-US" b="1" smtClean="0"/>
              <a:t>Rootkit Detector Kit mendeteksi adanya </a:t>
            </a:r>
            <a:r>
              <a:rPr lang="en-US" b="1" i="1" smtClean="0"/>
              <a:t>rootkit di dalam komputer. Rootkit adalah perangkat yang diinstalkan oleh cracker untuk mengambil alih komputer yang telah terjangkit malware.</a:t>
            </a:r>
            <a:endParaRPr lang="en-US"/>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04800" y="566678"/>
            <a:ext cx="7467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Bagaimana Virus Menyebar ?</a:t>
            </a:r>
            <a:endParaRPr kumimoji="0" lang="en-US" sz="4000" b="0" i="0" u="none" strike="noStrike" cap="none" normalizeH="0" baseline="0" smtClean="0">
              <a:ln>
                <a:noFill/>
              </a:ln>
              <a:solidFill>
                <a:schemeClr val="tx1"/>
              </a:solidFill>
              <a:effectLst/>
              <a:latin typeface="Arial Rounded MT Bold" pitchFamily="34" charset="0"/>
              <a:cs typeface="Arial" pitchFamily="34" charset="0"/>
            </a:endParaRPr>
          </a:p>
        </p:txBody>
      </p:sp>
      <p:sp>
        <p:nvSpPr>
          <p:cNvPr id="3" name="Rectangle 2"/>
          <p:cNvSpPr/>
          <p:nvPr/>
        </p:nvSpPr>
        <p:spPr>
          <a:xfrm>
            <a:off x="304800" y="1404878"/>
            <a:ext cx="8534400" cy="2862322"/>
          </a:xfrm>
          <a:prstGeom prst="rect">
            <a:avLst/>
          </a:prstGeom>
        </p:spPr>
        <p:txBody>
          <a:bodyPr wrap="square">
            <a:spAutoFit/>
          </a:bodyPr>
          <a:lstStyle/>
          <a:p>
            <a:r>
              <a:rPr lang="en-US" sz="3600" err="1">
                <a:latin typeface="Arial Rounded MT Bold" pitchFamily="34" charset="0"/>
              </a:rPr>
              <a:t>Berbagai</a:t>
            </a:r>
            <a:r>
              <a:rPr lang="en-US" sz="3600">
                <a:latin typeface="Arial Rounded MT Bold" pitchFamily="34" charset="0"/>
              </a:rPr>
              <a:t> </a:t>
            </a:r>
            <a:r>
              <a:rPr lang="en-US" sz="3600" err="1">
                <a:latin typeface="Arial Rounded MT Bold" pitchFamily="34" charset="0"/>
              </a:rPr>
              <a:t>cara</a:t>
            </a:r>
            <a:r>
              <a:rPr lang="en-US" sz="3600">
                <a:latin typeface="Arial Rounded MT Bold" pitchFamily="34" charset="0"/>
              </a:rPr>
              <a:t> virus </a:t>
            </a:r>
            <a:r>
              <a:rPr lang="en-US" sz="3600" err="1">
                <a:latin typeface="Arial Rounded MT Bold" pitchFamily="34" charset="0"/>
              </a:rPr>
              <a:t>dapat</a:t>
            </a:r>
            <a:r>
              <a:rPr lang="en-US" sz="3600">
                <a:latin typeface="Arial Rounded MT Bold" pitchFamily="34" charset="0"/>
              </a:rPr>
              <a:t> </a:t>
            </a:r>
            <a:r>
              <a:rPr lang="en-US" sz="3600" err="1">
                <a:latin typeface="Arial Rounded MT Bold" pitchFamily="34" charset="0"/>
              </a:rPr>
              <a:t>memasuki</a:t>
            </a:r>
            <a:r>
              <a:rPr lang="en-US" sz="3600">
                <a:latin typeface="Arial Rounded MT Bold" pitchFamily="34" charset="0"/>
              </a:rPr>
              <a:t> </a:t>
            </a:r>
            <a:r>
              <a:rPr lang="en-US" sz="3600" err="1">
                <a:latin typeface="Arial Rounded MT Bold" pitchFamily="34" charset="0"/>
              </a:rPr>
              <a:t>sistem</a:t>
            </a:r>
            <a:r>
              <a:rPr lang="en-US" sz="3600">
                <a:latin typeface="Arial Rounded MT Bold" pitchFamily="34" charset="0"/>
              </a:rPr>
              <a:t> </a:t>
            </a:r>
            <a:r>
              <a:rPr lang="en-US" sz="3600" err="1">
                <a:latin typeface="Arial Rounded MT Bold" pitchFamily="34" charset="0"/>
              </a:rPr>
              <a:t>komputer</a:t>
            </a:r>
            <a:r>
              <a:rPr lang="en-US" sz="3600">
                <a:latin typeface="Arial Rounded MT Bold" pitchFamily="34" charset="0"/>
              </a:rPr>
              <a:t> </a:t>
            </a:r>
            <a:r>
              <a:rPr lang="en-US" sz="3600" err="1">
                <a:latin typeface="Arial Rounded MT Bold" pitchFamily="34" charset="0"/>
              </a:rPr>
              <a:t>diantaranya</a:t>
            </a:r>
            <a:r>
              <a:rPr lang="en-US" sz="3600">
                <a:latin typeface="Arial Rounded MT Bold" pitchFamily="34" charset="0"/>
              </a:rPr>
              <a:t> </a:t>
            </a:r>
            <a:r>
              <a:rPr lang="en-US" sz="3600" err="1">
                <a:latin typeface="Arial Rounded MT Bold" pitchFamily="34" charset="0"/>
              </a:rPr>
              <a:t>melalui</a:t>
            </a:r>
            <a:r>
              <a:rPr lang="en-US" sz="3600">
                <a:latin typeface="Arial Rounded MT Bold" pitchFamily="34" charset="0"/>
              </a:rPr>
              <a:t> </a:t>
            </a:r>
            <a:r>
              <a:rPr lang="en-US" sz="3600" err="1">
                <a:latin typeface="Arial Rounded MT Bold" pitchFamily="34" charset="0"/>
              </a:rPr>
              <a:t>jaringan</a:t>
            </a:r>
            <a:r>
              <a:rPr lang="en-US" sz="3600">
                <a:latin typeface="Arial Rounded MT Bold" pitchFamily="34" charset="0"/>
              </a:rPr>
              <a:t> (network) </a:t>
            </a:r>
            <a:r>
              <a:rPr lang="en-US" sz="3600" err="1">
                <a:latin typeface="Arial Rounded MT Bold" pitchFamily="34" charset="0"/>
              </a:rPr>
              <a:t>misalnya</a:t>
            </a:r>
            <a:r>
              <a:rPr lang="en-US" sz="3600">
                <a:latin typeface="Arial Rounded MT Bold" pitchFamily="34" charset="0"/>
              </a:rPr>
              <a:t> internet, intranet, e-mail </a:t>
            </a:r>
            <a:r>
              <a:rPr lang="en-US" sz="3600" err="1">
                <a:latin typeface="Arial Rounded MT Bold" pitchFamily="34" charset="0"/>
              </a:rPr>
              <a:t>dan</a:t>
            </a:r>
            <a:r>
              <a:rPr lang="en-US" sz="3600">
                <a:latin typeface="Arial Rounded MT Bold" pitchFamily="34" charset="0"/>
              </a:rPr>
              <a:t> </a:t>
            </a:r>
            <a:r>
              <a:rPr lang="en-US" sz="3600" err="1" smtClean="0">
                <a:latin typeface="Arial Rounded MT Bold" pitchFamily="34" charset="0"/>
              </a:rPr>
              <a:t>melalui</a:t>
            </a:r>
            <a:r>
              <a:rPr lang="en-US" sz="3600" smtClean="0">
                <a:latin typeface="Arial Rounded MT Bold" pitchFamily="34" charset="0"/>
              </a:rPr>
              <a:t> </a:t>
            </a:r>
            <a:r>
              <a:rPr lang="en-US" sz="3600">
                <a:latin typeface="Arial Rounded MT Bold" pitchFamily="34" charset="0"/>
              </a:rPr>
              <a:t>media Disk.</a:t>
            </a: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137160"/>
            <a:ext cx="8823960" cy="1754326"/>
          </a:xfrm>
          <a:prstGeom prst="rect">
            <a:avLst/>
          </a:prstGeom>
        </p:spPr>
        <p:txBody>
          <a:bodyPr wrap="square">
            <a:spAutoFit/>
          </a:bodyPr>
          <a:lstStyle/>
          <a:p>
            <a:r>
              <a:rPr lang="en-US" sz="3600">
                <a:latin typeface="Arial Rounded MT Bold" pitchFamily="34" charset="0"/>
              </a:rPr>
              <a:t>Berikut ini adaiah beberapa titik rawan yang dipakai oleh virus untuk menyebarkan diri.</a:t>
            </a:r>
          </a:p>
        </p:txBody>
      </p:sp>
      <p:sp>
        <p:nvSpPr>
          <p:cNvPr id="21505" name="Rectangle 1"/>
          <p:cNvSpPr>
            <a:spLocks noChangeArrowheads="1"/>
          </p:cNvSpPr>
          <p:nvPr/>
        </p:nvSpPr>
        <p:spPr bwMode="auto">
          <a:xfrm>
            <a:off x="304800" y="2057400"/>
            <a:ext cx="853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5475" marR="0" lvl="0" indent="-625475" algn="l" defTabSz="914400" rtl="0" eaLnBrk="1" fontAlgn="base" latinLnBrk="0" hangingPunct="1">
              <a:lnSpc>
                <a:spcPct val="100000"/>
              </a:lnSpc>
              <a:spcBef>
                <a:spcPct val="0"/>
              </a:spcBef>
              <a:spcAft>
                <a:spcPct val="0"/>
              </a:spcAft>
              <a:buClrTx/>
              <a:buSzTx/>
              <a:buFont typeface="+mj-lt"/>
              <a:buAutoNum type="alphaUcPeriod"/>
              <a:tabLst/>
            </a:pPr>
            <a:r>
              <a:rPr kumimoji="0" lang="en-US" sz="36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Software </a:t>
            </a:r>
            <a:r>
              <a:rPr kumimoji="0" lang="en-US" sz="3600" b="1"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bajakan</a:t>
            </a:r>
            <a:endParaRPr kumimoji="0" lang="en-US" sz="3600" b="0" i="0" u="none" strike="noStrike" cap="none" normalizeH="0" baseline="0" smtClean="0">
              <a:ln>
                <a:noFill/>
              </a:ln>
              <a:solidFill>
                <a:schemeClr val="tx1"/>
              </a:solidFill>
              <a:effectLst/>
              <a:latin typeface="Arial Rounded MT Bold" pitchFamily="34" charset="0"/>
              <a:cs typeface="Arial" pitchFamily="34" charset="0"/>
            </a:endParaRPr>
          </a:p>
          <a:p>
            <a:pPr marL="625475" lvl="2" eaLnBrk="0" fontAlgn="base" hangingPunct="0">
              <a:spcBef>
                <a:spcPct val="0"/>
              </a:spcBef>
              <a:spcAft>
                <a:spcPct val="0"/>
              </a:spcAft>
            </a:pP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Sudah</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menjadi</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rahasia</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umum</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bahwa</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pada</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beberapa</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software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bajakan</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tidak</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asli</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ada</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disisipi</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dengan</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Yang paling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umum</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disisipi</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dengan</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adalah</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program yang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bersifat</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6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hiburan</a:t>
            </a:r>
            <a:r>
              <a:rPr kumimoji="0" lang="en-US" sz="36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(game), film.</a:t>
            </a:r>
            <a:endParaRPr kumimoji="0" lang="en-US" sz="36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0579" y="196516"/>
            <a:ext cx="875497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2"/>
              <a:tabLst/>
            </a:pPr>
            <a:r>
              <a:rPr kumimoji="0" lang="en-US" sz="3200" b="1"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Situs</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www</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pP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Jika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berinternet-ria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wajib</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juga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berhati-hati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Banyak</a:t>
            </a:r>
            <a:r>
              <a:rPr kumimoji="0" lang="en-US" sz="32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situs-situs</a:t>
            </a:r>
            <a:r>
              <a:rPr kumimoji="0" lang="en-US" sz="32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yang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ditanami</a:t>
            </a:r>
            <a:r>
              <a:rPr kumimoji="0" lang="en-US" sz="32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dengan</a:t>
            </a:r>
            <a:r>
              <a:rPr kumimoji="0" lang="en-US" sz="32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virus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oleh</a:t>
            </a:r>
            <a:r>
              <a:rPr kumimoji="0" lang="en-US" sz="3200" b="0" i="0" u="none" strike="noStrike" cap="none" normalizeH="0" baseline="0" smtClean="0">
                <a:ln>
                  <a:noFill/>
                </a:ln>
                <a:solidFill>
                  <a:srgbClr val="FF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0000"/>
                </a:solidFill>
                <a:effectLst/>
                <a:latin typeface="Arial Rounded MT Bold" pitchFamily="34" charset="0"/>
                <a:ea typeface="Times New Roman" pitchFamily="18" charset="0"/>
                <a:cs typeface="Arial" pitchFamily="34" charset="0"/>
              </a:rPr>
              <a:t>pembuatnya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Biasanya</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situs</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akan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dikemas</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secara</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amat</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atraktif</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memancing</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keingintahuan</a:t>
            </a:r>
            <a:r>
              <a:rPr kumimoji="0" lang="en-US" sz="3200" b="0" i="0" u="none" strike="noStrike" cap="none" normalizeH="0" baseline="0" smtClean="0">
                <a:ln>
                  <a:noFill/>
                </a:ln>
                <a:solidFill>
                  <a:srgbClr val="FFC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FFC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Terutama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bagi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suka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surfing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situs-situs</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maaf</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porno.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Apalagi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gratisan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40632" y="216568"/>
            <a:ext cx="873492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lphaUcPeriod" startAt="3"/>
              <a:tabLst/>
            </a:pP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File-file network </a:t>
            </a:r>
            <a:r>
              <a:rPr kumimoji="0" lang="en-US" sz="3200" b="1"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dan</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1"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lingkungan</a:t>
            </a:r>
            <a:r>
              <a:rPr kumimoji="0" lang="en-US" sz="3200" b="1"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network</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pP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Jika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bekerja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dengan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jaringan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pengamanan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akan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serangan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virus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harus</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lebih</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waspadai</a:t>
            </a:r>
            <a:r>
              <a:rPr lang="en-US" sz="3200" smtClean="0">
                <a:solidFill>
                  <a:srgbClr val="000000"/>
                </a:solidFill>
                <a:latin typeface="Arial Rounded MT Bold" pitchFamily="34" charset="0"/>
                <a:ea typeface="Times New Roman" pitchFamily="18" charset="0"/>
                <a:cs typeface="Arial" pitchFamily="34" charset="0"/>
              </a:rPr>
              <a:t>.</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pP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Dalam</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suatu</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jaringan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akan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terdapat</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berbagai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tipe</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pemakai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tidak</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mungkin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ketahui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tidak</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diketaahunya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sifat</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pemakain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atau</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kendalikan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sifat</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perangainya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Bisa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saja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ia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orang</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yang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senang</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iseng</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nakal</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bahkan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dapat</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cenderung</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destruktif</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a:p>
            <a:pPr lvl="1" eaLnBrk="0" fontAlgn="base" hangingPunct="0">
              <a:spcBef>
                <a:spcPct val="0"/>
              </a:spcBef>
              <a:spcAft>
                <a:spcPct val="0"/>
              </a:spcAft>
            </a:pP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Solusinya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akhirnya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berpulang</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lagi</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pada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kepiawaian</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kita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dalam</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 </a:t>
            </a:r>
            <a:r>
              <a:rPr kumimoji="0" lang="en-US" sz="3200" b="0" i="0" u="none" strike="noStrike" cap="none" normalizeH="0" baseline="0" err="1" smtClean="0">
                <a:ln>
                  <a:noFill/>
                </a:ln>
                <a:solidFill>
                  <a:srgbClr val="000000"/>
                </a:solidFill>
                <a:effectLst/>
                <a:latin typeface="Arial Rounded MT Bold" pitchFamily="34" charset="0"/>
                <a:ea typeface="Times New Roman" pitchFamily="18" charset="0"/>
                <a:cs typeface="Arial" pitchFamily="34" charset="0"/>
              </a:rPr>
              <a:t>ber-komputer-ria</a:t>
            </a:r>
            <a:r>
              <a:rPr kumimoji="0" lang="en-US" sz="3200" b="0" i="0" u="none" strike="noStrike" cap="none" normalizeH="0" baseline="0" smtClean="0">
                <a:ln>
                  <a:noFill/>
                </a:ln>
                <a:solidFill>
                  <a:srgbClr val="000000"/>
                </a:solidFill>
                <a:effectLst/>
                <a:latin typeface="Arial Rounded MT Bold" pitchFamily="34" charset="0"/>
                <a:ea typeface="Times New Roman" pitchFamily="18" charset="0"/>
                <a:cs typeface="Arial" pitchFamily="34" charset="0"/>
              </a:rPr>
              <a:t>.</a:t>
            </a:r>
            <a:endParaRPr kumimoji="0" lang="en-US" sz="3200" b="0" i="0" u="none" strike="noStrike" cap="none" normalizeH="0" baseline="0" smtClean="0">
              <a:ln>
                <a:noFill/>
              </a:ln>
              <a:solidFill>
                <a:schemeClr val="tx1"/>
              </a:solidFill>
              <a:effectLst/>
              <a:latin typeface="Arial Rounded MT Bold" pitchFamily="34" charset="0"/>
              <a:cs typeface="Arial" pitchFamily="34" charset="0"/>
            </a:endParaRPr>
          </a:p>
        </p:txBody>
      </p:sp>
    </p:spTree>
  </p:cSld>
  <p:clrMapOvr>
    <a:masterClrMapping/>
  </p:clrMapOvr>
  <p:transition>
    <p:circle/>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299</TotalTime>
  <Words>4548</Words>
  <Application>Microsoft Office PowerPoint</Application>
  <PresentationFormat>On-screen Show (4:3)</PresentationFormat>
  <Paragraphs>178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Aspect</vt:lpstr>
      <vt:lpstr>Virus Komputer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JAWA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Komputer ?</dc:title>
  <dc:creator>EAST</dc:creator>
  <cp:lastModifiedBy>EAST</cp:lastModifiedBy>
  <cp:revision>39</cp:revision>
  <dcterms:created xsi:type="dcterms:W3CDTF">2009-10-05T22:18:18Z</dcterms:created>
  <dcterms:modified xsi:type="dcterms:W3CDTF">2009-10-12T16:13:32Z</dcterms:modified>
</cp:coreProperties>
</file>